
<file path=[Content_Types].xml><?xml version="1.0" encoding="utf-8"?>
<Types xmlns="http://schemas.openxmlformats.org/package/2006/content-types">
  <Default Extension="png" ContentType="image/png"/>
  <Default Extension="m4a" ContentType="audio/mp4"/>
  <Default Extension="wmf" ContentType="image/x-w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7" r:id="rId1"/>
  </p:sldMasterIdLst>
  <p:notesMasterIdLst>
    <p:notesMasterId r:id="rId20"/>
  </p:notesMasterIdLst>
  <p:handoutMasterIdLst>
    <p:handoutMasterId r:id="rId21"/>
  </p:handoutMasterIdLst>
  <p:sldIdLst>
    <p:sldId id="257"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5" r:id="rId18"/>
    <p:sldId id="276" r:id="rId19"/>
  </p:sldIdLst>
  <p:sldSz cx="9144000" cy="6858000" type="screen4x3"/>
  <p:notesSz cx="6858000" cy="9144000"/>
  <p:defaultTextStyle>
    <a:defPPr>
      <a:defRPr lang="en-US"/>
    </a:defPPr>
    <a:lvl1pPr algn="l" rtl="0" fontAlgn="base">
      <a:spcBef>
        <a:spcPct val="0"/>
      </a:spcBef>
      <a:spcAft>
        <a:spcPct val="0"/>
      </a:spcAft>
      <a:defRPr sz="10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10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10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10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1000" kern="1200">
        <a:solidFill>
          <a:schemeClr val="tx1"/>
        </a:solidFill>
        <a:latin typeface="Arial" panose="020B0604020202020204" pitchFamily="34" charset="0"/>
        <a:ea typeface="+mn-ea"/>
        <a:cs typeface="+mn-cs"/>
      </a:defRPr>
    </a:lvl5pPr>
    <a:lvl6pPr marL="2286000" algn="l" defTabSz="914400" rtl="0" eaLnBrk="1" latinLnBrk="0" hangingPunct="1">
      <a:defRPr sz="1000" kern="1200">
        <a:solidFill>
          <a:schemeClr val="tx1"/>
        </a:solidFill>
        <a:latin typeface="Arial" panose="020B0604020202020204" pitchFamily="34" charset="0"/>
        <a:ea typeface="+mn-ea"/>
        <a:cs typeface="+mn-cs"/>
      </a:defRPr>
    </a:lvl6pPr>
    <a:lvl7pPr marL="2743200" algn="l" defTabSz="914400" rtl="0" eaLnBrk="1" latinLnBrk="0" hangingPunct="1">
      <a:defRPr sz="1000" kern="1200">
        <a:solidFill>
          <a:schemeClr val="tx1"/>
        </a:solidFill>
        <a:latin typeface="Arial" panose="020B0604020202020204" pitchFamily="34" charset="0"/>
        <a:ea typeface="+mn-ea"/>
        <a:cs typeface="+mn-cs"/>
      </a:defRPr>
    </a:lvl7pPr>
    <a:lvl8pPr marL="3200400" algn="l" defTabSz="914400" rtl="0" eaLnBrk="1" latinLnBrk="0" hangingPunct="1">
      <a:defRPr sz="1000" kern="1200">
        <a:solidFill>
          <a:schemeClr val="tx1"/>
        </a:solidFill>
        <a:latin typeface="Arial" panose="020B0604020202020204" pitchFamily="34" charset="0"/>
        <a:ea typeface="+mn-ea"/>
        <a:cs typeface="+mn-cs"/>
      </a:defRPr>
    </a:lvl8pPr>
    <a:lvl9pPr marL="3657600" algn="l" defTabSz="914400" rtl="0" eaLnBrk="1" latinLnBrk="0" hangingPunct="1">
      <a:defRPr sz="10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EEF"/>
    <a:srgbClr val="F8F8F8"/>
    <a:srgbClr val="006666"/>
    <a:srgbClr val="336699"/>
    <a:srgbClr val="003366"/>
    <a:srgbClr val="FFFFCC"/>
    <a:srgbClr val="4D4D4D"/>
    <a:srgbClr val="CC33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34" autoAdjust="0"/>
    <p:restoredTop sz="70540" autoAdjust="0"/>
  </p:normalViewPr>
  <p:slideViewPr>
    <p:cSldViewPr showGuides="1">
      <p:cViewPr>
        <p:scale>
          <a:sx n="98" d="100"/>
          <a:sy n="98" d="100"/>
        </p:scale>
        <p:origin x="-216" y="-71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102" d="100"/>
          <a:sy n="102" d="100"/>
        </p:scale>
        <p:origin x="3426" y="72"/>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8A0B31-9920-425D-B6FF-3828D5A85EA2}" type="datetimeFigureOut">
              <a:rPr lang="en-US" smtClean="0"/>
              <a:t>11/19/2015</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0E5EACF-DC68-4F26-B412-755599265CF2}" type="slidenum">
              <a:rPr lang="en-US" smtClean="0"/>
              <a:t>‹#›</a:t>
            </a:fld>
            <a:endParaRPr lang="en-US" dirty="0"/>
          </a:p>
        </p:txBody>
      </p:sp>
    </p:spTree>
    <p:extLst>
      <p:ext uri="{BB962C8B-B14F-4D97-AF65-F5344CB8AC3E}">
        <p14:creationId xmlns:p14="http://schemas.microsoft.com/office/powerpoint/2010/main" val="259431755"/>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8" name="Rectangle 2"/>
          <p:cNvSpPr>
            <a:spLocks noGrp="1" noChangeArrowheads="1"/>
          </p:cNvSpPr>
          <p:nvPr>
            <p:ph type="hdr" sz="quarter"/>
          </p:nvPr>
        </p:nvSpPr>
        <p:spPr bwMode="auto">
          <a:xfrm>
            <a:off x="1937695"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lvl1pPr algn="ctr">
              <a:defRPr sz="1400" b="1">
                <a:latin typeface="Times New Roman" panose="02020603050405020304" pitchFamily="18" charset="0"/>
              </a:defRPr>
            </a:lvl1pPr>
          </a:lstStyle>
          <a:p>
            <a:r>
              <a:rPr lang="en-US" dirty="0" smtClean="0"/>
              <a:t>Project Management 6e.</a:t>
            </a:r>
            <a:endParaRPr lang="en-US" dirty="0"/>
          </a:p>
        </p:txBody>
      </p:sp>
      <p:sp>
        <p:nvSpPr>
          <p:cNvPr id="655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5541"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5543"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Times New Roman" panose="02020603050405020304" pitchFamily="18" charset="0"/>
              </a:defRPr>
            </a:lvl1pPr>
          </a:lstStyle>
          <a:p>
            <a:r>
              <a:rPr lang="en-US" dirty="0" smtClean="0"/>
              <a:t>9–</a:t>
            </a:r>
            <a:fld id="{0021D51A-B140-41D8-B455-79292309F0E0}" type="slidenum">
              <a:rPr lang="en-US" smtClean="0"/>
              <a:pPr/>
              <a:t>‹#›</a:t>
            </a:fld>
            <a:endParaRPr lang="en-US" dirty="0"/>
          </a:p>
        </p:txBody>
      </p:sp>
    </p:spTree>
    <p:extLst>
      <p:ext uri="{BB962C8B-B14F-4D97-AF65-F5344CB8AC3E}">
        <p14:creationId xmlns:p14="http://schemas.microsoft.com/office/powerpoint/2010/main" val="3051589164"/>
      </p:ext>
    </p:extLst>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Chapter 9 Reducing Project Duration</a:t>
            </a:r>
            <a:endParaRPr lang="en-US" sz="1200" dirty="0" smtClean="0">
              <a:effectLst/>
              <a:latin typeface="Times New Roman" panose="02020603050405020304" pitchFamily="18" charset="0"/>
              <a:ea typeface="+mn-ea"/>
              <a:cs typeface="+mn-cs"/>
            </a:endParaRPr>
          </a:p>
          <a:p>
            <a:r>
              <a:rPr kumimoji="1" lang="en-US" sz="1200" kern="1200" dirty="0" smtClean="0">
                <a:solidFill>
                  <a:schemeClr val="tx1"/>
                </a:solidFill>
                <a:effectLst/>
                <a:latin typeface="Times New Roman" panose="02020603050405020304" pitchFamily="18" charset="0"/>
                <a:ea typeface="+mn-ea"/>
                <a:cs typeface="+mn-cs"/>
              </a:rPr>
              <a:t>Chapter 9 is devoted to reducing project duration. Project duration reduction is needed for many reasons, such as meeting a customer deadline at the time of project planning or making up the time lost due to delays at the time of project implementation. These situations are common in practice and a part of project manager’s trade-off (cost vs. time) decisions.</a:t>
            </a:r>
            <a:endParaRPr kumimoji="1" lang="en-US" sz="1200" kern="1200" dirty="0">
              <a:solidFill>
                <a:schemeClr val="tx1"/>
              </a:solidFill>
              <a:effectLst/>
              <a:latin typeface="Times New Roman" panose="02020603050405020304" pitchFamily="18" charset="0"/>
              <a:ea typeface="+mn-ea"/>
              <a:cs typeface="+mn-cs"/>
            </a:endParaRPr>
          </a:p>
        </p:txBody>
      </p:sp>
      <p:sp>
        <p:nvSpPr>
          <p:cNvPr id="3" name="Header Placeholder 2"/>
          <p:cNvSpPr>
            <a:spLocks noGrp="1"/>
          </p:cNvSpPr>
          <p:nvPr>
            <p:ph type="hdr" sz="quarter" idx="11"/>
          </p:nvPr>
        </p:nvSpPr>
        <p:spPr/>
        <p:txBody>
          <a:bodyPr/>
          <a:lstStyle/>
          <a:p>
            <a:r>
              <a:rPr lang="en-US" dirty="0" smtClean="0"/>
              <a:t>Project Management 6e.</a:t>
            </a:r>
            <a:endParaRPr lang="en-US" dirty="0"/>
          </a:p>
        </p:txBody>
      </p:sp>
      <p:sp>
        <p:nvSpPr>
          <p:cNvPr id="5" name="Slide Number Placeholder 4"/>
          <p:cNvSpPr>
            <a:spLocks noGrp="1"/>
          </p:cNvSpPr>
          <p:nvPr>
            <p:ph type="sldNum" sz="quarter" idx="12"/>
          </p:nvPr>
        </p:nvSpPr>
        <p:spPr/>
        <p:txBody>
          <a:bodyPr/>
          <a:lstStyle/>
          <a:p>
            <a:r>
              <a:rPr lang="en-US" dirty="0" smtClean="0"/>
              <a:t>9–</a:t>
            </a:r>
            <a:fld id="{0021D51A-B140-41D8-B455-79292309F0E0}" type="slidenum">
              <a:rPr lang="en-US" smtClean="0"/>
              <a:pPr/>
              <a:t>1</a:t>
            </a:fld>
            <a:endParaRPr lang="en-US" dirty="0"/>
          </a:p>
        </p:txBody>
      </p:sp>
    </p:spTree>
    <p:extLst>
      <p:ext uri="{BB962C8B-B14F-4D97-AF65-F5344CB8AC3E}">
        <p14:creationId xmlns:p14="http://schemas.microsoft.com/office/powerpoint/2010/main" val="3061985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An activity cost-duration graph</a:t>
            </a:r>
            <a:endParaRPr kumimoji="1" lang="en-US" sz="1200" kern="1200" dirty="0" smtClean="0">
              <a:solidFill>
                <a:schemeClr val="tx1"/>
              </a:solidFill>
              <a:effectLst/>
              <a:latin typeface="Times New Roman" panose="02020603050405020304" pitchFamily="18" charset="0"/>
              <a:ea typeface="+mn-ea"/>
              <a:cs typeface="+mn-cs"/>
            </a:endParaRPr>
          </a:p>
          <a:p>
            <a:pPr eaLnBrk="0" fontAlgn="base" hangingPunct="0"/>
            <a:r>
              <a:rPr kumimoji="1" lang="en-US" sz="1200" b="1" kern="1200" dirty="0" smtClean="0">
                <a:solidFill>
                  <a:schemeClr val="tx1"/>
                </a:solidFill>
                <a:effectLst/>
                <a:latin typeface="Times New Roman" panose="02020603050405020304" pitchFamily="18" charset="0"/>
                <a:ea typeface="+mn-ea"/>
                <a:cs typeface="+mn-cs"/>
              </a:rPr>
              <a:t>Figure 9.2 </a:t>
            </a:r>
            <a:r>
              <a:rPr kumimoji="1" lang="en-US" sz="1200" kern="1200" dirty="0" smtClean="0">
                <a:solidFill>
                  <a:schemeClr val="tx1"/>
                </a:solidFill>
                <a:effectLst/>
                <a:latin typeface="Times New Roman" panose="02020603050405020304" pitchFamily="18" charset="0"/>
                <a:ea typeface="+mn-ea"/>
                <a:cs typeface="+mn-cs"/>
              </a:rPr>
              <a:t>shows a cost–duration graph for an activity. With a normal method under a normal condition, the activity needs 10 days and costs $400. With an alternative method for crashing, the activity will take 5 days and cost $800. The line segment connecting the normal point and the crash point is the slope, which is a cost increment rate per day. The slope is $80/day for a total of 5 days for crashing.  This cost duration graph needs to be constructed for each project activity.</a:t>
            </a:r>
            <a:endParaRPr kumimoji="1" lang="en-US" sz="1200" kern="1200" dirty="0">
              <a:solidFill>
                <a:schemeClr val="tx1"/>
              </a:solidFill>
              <a:effectLst/>
              <a:latin typeface="Times New Roman" panose="02020603050405020304" pitchFamily="18" charset="0"/>
              <a:ea typeface="+mn-ea"/>
              <a:cs typeface="+mn-cs"/>
            </a:endParaRPr>
          </a:p>
        </p:txBody>
      </p:sp>
      <p:sp>
        <p:nvSpPr>
          <p:cNvPr id="2" name="Header Placeholder 1"/>
          <p:cNvSpPr>
            <a:spLocks noGrp="1"/>
          </p:cNvSpPr>
          <p:nvPr>
            <p:ph type="hdr" sz="quarter" idx="10"/>
          </p:nvPr>
        </p:nvSpPr>
        <p:spPr/>
        <p:txBody>
          <a:bodyPr/>
          <a:lstStyle/>
          <a:p>
            <a:r>
              <a:rPr lang="en-US" dirty="0" smtClean="0"/>
              <a:t>Project Management 6e.</a:t>
            </a:r>
            <a:endParaRPr lang="en-US" dirty="0"/>
          </a:p>
        </p:txBody>
      </p:sp>
      <p:sp>
        <p:nvSpPr>
          <p:cNvPr id="3" name="Slide Number Placeholder 2"/>
          <p:cNvSpPr>
            <a:spLocks noGrp="1"/>
          </p:cNvSpPr>
          <p:nvPr>
            <p:ph type="sldNum" sz="quarter" idx="11"/>
          </p:nvPr>
        </p:nvSpPr>
        <p:spPr/>
        <p:txBody>
          <a:bodyPr/>
          <a:lstStyle/>
          <a:p>
            <a:r>
              <a:rPr lang="en-US" dirty="0" smtClean="0"/>
              <a:t>9–</a:t>
            </a:r>
            <a:fld id="{0021D51A-B140-41D8-B455-79292309F0E0}" type="slidenum">
              <a:rPr lang="en-US" smtClean="0"/>
              <a:pPr/>
              <a:t>10</a:t>
            </a:fld>
            <a:endParaRPr lang="en-US" dirty="0"/>
          </a:p>
        </p:txBody>
      </p:sp>
    </p:spTree>
    <p:extLst>
      <p:ext uri="{BB962C8B-B14F-4D97-AF65-F5344CB8AC3E}">
        <p14:creationId xmlns:p14="http://schemas.microsoft.com/office/powerpoint/2010/main" val="1375738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A project cost-duration trade-off example</a:t>
            </a:r>
            <a:endParaRPr kumimoji="1" lang="en-US" sz="1200" kern="1200" dirty="0" smtClean="0">
              <a:solidFill>
                <a:schemeClr val="tx1"/>
              </a:solidFill>
              <a:effectLst/>
              <a:latin typeface="Times New Roman" panose="02020603050405020304" pitchFamily="18" charset="0"/>
              <a:ea typeface="+mn-ea"/>
              <a:cs typeface="+mn-cs"/>
            </a:endParaRPr>
          </a:p>
          <a:p>
            <a:pPr eaLnBrk="0" fontAlgn="base" hangingPunct="0"/>
            <a:r>
              <a:rPr kumimoji="1" lang="en-US" sz="1200" b="1" kern="1200" dirty="0" smtClean="0">
                <a:solidFill>
                  <a:schemeClr val="tx1"/>
                </a:solidFill>
                <a:effectLst/>
                <a:latin typeface="Times New Roman" panose="02020603050405020304" pitchFamily="18" charset="0"/>
                <a:ea typeface="+mn-ea"/>
                <a:cs typeface="+mn-cs"/>
              </a:rPr>
              <a:t>Figure 9.3 </a:t>
            </a:r>
            <a:r>
              <a:rPr kumimoji="1" lang="en-US" sz="1200" kern="1200" dirty="0" smtClean="0">
                <a:solidFill>
                  <a:schemeClr val="tx1"/>
                </a:solidFill>
                <a:effectLst/>
                <a:latin typeface="Times New Roman" panose="02020603050405020304" pitchFamily="18" charset="0"/>
                <a:ea typeface="+mn-ea"/>
                <a:cs typeface="+mn-cs"/>
              </a:rPr>
              <a:t>is a cost-duration trade-off chart for a project network of 7 activities, each listed with its normal and crash times and costs.  It also lists the slope and time reduction limit for each activity. For example, the activity A will take 3 days and cost $50 under the normal condition.  It can be finished in 2 days at $70, when an alternative method is used under a crashing condition. No alternative method or resource exists for activity G and thus its slope and crash time are both 0. Under the normal condition, the project total direct cost is $450. </a:t>
            </a:r>
            <a:endParaRPr kumimoji="1" lang="en-US" sz="1200" kern="1200" dirty="0">
              <a:solidFill>
                <a:schemeClr val="tx1"/>
              </a:solidFill>
              <a:effectLst/>
              <a:latin typeface="Times New Roman" panose="02020603050405020304" pitchFamily="18" charset="0"/>
              <a:ea typeface="+mn-ea"/>
              <a:cs typeface="+mn-cs"/>
            </a:endParaRPr>
          </a:p>
        </p:txBody>
      </p:sp>
      <p:sp>
        <p:nvSpPr>
          <p:cNvPr id="2" name="Header Placeholder 1"/>
          <p:cNvSpPr>
            <a:spLocks noGrp="1"/>
          </p:cNvSpPr>
          <p:nvPr>
            <p:ph type="hdr" sz="quarter" idx="10"/>
          </p:nvPr>
        </p:nvSpPr>
        <p:spPr/>
        <p:txBody>
          <a:bodyPr/>
          <a:lstStyle/>
          <a:p>
            <a:r>
              <a:rPr lang="en-US" dirty="0" smtClean="0"/>
              <a:t>Project Management 6e.</a:t>
            </a:r>
            <a:endParaRPr lang="en-US" dirty="0"/>
          </a:p>
        </p:txBody>
      </p:sp>
      <p:sp>
        <p:nvSpPr>
          <p:cNvPr id="3" name="Slide Number Placeholder 2"/>
          <p:cNvSpPr>
            <a:spLocks noGrp="1"/>
          </p:cNvSpPr>
          <p:nvPr>
            <p:ph type="sldNum" sz="quarter" idx="11"/>
          </p:nvPr>
        </p:nvSpPr>
        <p:spPr/>
        <p:txBody>
          <a:bodyPr/>
          <a:lstStyle/>
          <a:p>
            <a:r>
              <a:rPr lang="en-US" dirty="0" smtClean="0"/>
              <a:t>9–</a:t>
            </a:r>
            <a:fld id="{0021D51A-B140-41D8-B455-79292309F0E0}" type="slidenum">
              <a:rPr lang="en-US" smtClean="0"/>
              <a:pPr/>
              <a:t>11</a:t>
            </a:fld>
            <a:endParaRPr lang="en-US" dirty="0"/>
          </a:p>
        </p:txBody>
      </p:sp>
    </p:spTree>
    <p:extLst>
      <p:ext uri="{BB962C8B-B14F-4D97-AF65-F5344CB8AC3E}">
        <p14:creationId xmlns:p14="http://schemas.microsoft.com/office/powerpoint/2010/main" val="3588331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A project cost-duration trade-off example</a:t>
            </a:r>
            <a:endParaRPr kumimoji="1" lang="en-US" sz="1200" kern="1200" dirty="0" smtClean="0">
              <a:solidFill>
                <a:schemeClr val="tx1"/>
              </a:solidFill>
              <a:effectLst/>
              <a:latin typeface="Times New Roman" panose="02020603050405020304" pitchFamily="18" charset="0"/>
              <a:ea typeface="+mn-ea"/>
              <a:cs typeface="+mn-cs"/>
            </a:endParaRPr>
          </a:p>
          <a:p>
            <a:pPr eaLnBrk="0" fontAlgn="base" hangingPunct="0"/>
            <a:r>
              <a:rPr kumimoji="1" lang="en-US" sz="1200" kern="1200" dirty="0" smtClean="0">
                <a:solidFill>
                  <a:schemeClr val="tx1"/>
                </a:solidFill>
                <a:effectLst/>
                <a:latin typeface="Times New Roman" panose="02020603050405020304" pitchFamily="18" charset="0"/>
                <a:ea typeface="+mn-ea"/>
                <a:cs typeface="+mn-cs"/>
              </a:rPr>
              <a:t>Fi</a:t>
            </a:r>
            <a:r>
              <a:rPr kumimoji="1" lang="en-US" sz="1200" b="1" kern="1200" dirty="0" smtClean="0">
                <a:solidFill>
                  <a:schemeClr val="tx1"/>
                </a:solidFill>
                <a:effectLst/>
                <a:latin typeface="Times New Roman" panose="02020603050405020304" pitchFamily="18" charset="0"/>
                <a:ea typeface="+mn-ea"/>
                <a:cs typeface="+mn-cs"/>
              </a:rPr>
              <a:t>gure 9.3A </a:t>
            </a:r>
            <a:r>
              <a:rPr kumimoji="1" lang="en-US" sz="1200" kern="1200" dirty="0" smtClean="0">
                <a:solidFill>
                  <a:schemeClr val="tx1"/>
                </a:solidFill>
                <a:effectLst/>
                <a:latin typeface="Times New Roman" panose="02020603050405020304" pitchFamily="18" charset="0"/>
                <a:ea typeface="+mn-ea"/>
                <a:cs typeface="+mn-cs"/>
              </a:rPr>
              <a:t>shows the original project network.  The critical path is activities A-D-F-G with a duration of 25 days. Since activity G can’t be shortened, an “x” is used to mark it off from consideration. Activity A is first chosen to shorten the project duration for one day, because it has the least cost increment per day among the three possible candidates.  The cost increment is $20.  The duration is now cut down to 24 days. The project direct cost is now at $470. </a:t>
            </a:r>
          </a:p>
          <a:p>
            <a:pPr eaLnBrk="0" fontAlgn="base" hangingPunct="0"/>
            <a:r>
              <a:rPr kumimoji="1" lang="en-US" sz="1200" b="1" kern="1200" dirty="0" smtClean="0">
                <a:solidFill>
                  <a:schemeClr val="tx1"/>
                </a:solidFill>
                <a:effectLst/>
                <a:latin typeface="Times New Roman" panose="02020603050405020304" pitchFamily="18" charset="0"/>
                <a:ea typeface="+mn-ea"/>
                <a:cs typeface="+mn-cs"/>
              </a:rPr>
              <a:t>Figure 9.3B </a:t>
            </a:r>
            <a:r>
              <a:rPr kumimoji="1" lang="en-US" sz="1200" kern="1200" dirty="0" smtClean="0">
                <a:solidFill>
                  <a:schemeClr val="tx1"/>
                </a:solidFill>
                <a:effectLst/>
                <a:latin typeface="Times New Roman" panose="02020603050405020304" pitchFamily="18" charset="0"/>
                <a:ea typeface="+mn-ea"/>
                <a:cs typeface="+mn-cs"/>
              </a:rPr>
              <a:t>reflects the changes discussed above. The duration of activity A is now reduced to 2 days, and an “x” mark is added to the activity, indicating activity A cannot be further reduced. To continue the reduction effort, the network problem is solved again to identify its critical path, which happens to remain the same in this example. Activity D is now chosen to further shorten the project duration for one more day, at $25 of cost increment. Now the project duration will be shortened to 23 days at $495. </a:t>
            </a:r>
          </a:p>
          <a:p>
            <a:endParaRPr lang="en-US" dirty="0"/>
          </a:p>
        </p:txBody>
      </p:sp>
      <p:sp>
        <p:nvSpPr>
          <p:cNvPr id="2" name="Header Placeholder 1"/>
          <p:cNvSpPr>
            <a:spLocks noGrp="1"/>
          </p:cNvSpPr>
          <p:nvPr>
            <p:ph type="hdr" sz="quarter" idx="10"/>
          </p:nvPr>
        </p:nvSpPr>
        <p:spPr/>
        <p:txBody>
          <a:bodyPr/>
          <a:lstStyle/>
          <a:p>
            <a:r>
              <a:rPr lang="en-US" dirty="0" smtClean="0"/>
              <a:t>Project Management 6e.</a:t>
            </a:r>
            <a:endParaRPr lang="en-US" dirty="0"/>
          </a:p>
        </p:txBody>
      </p:sp>
      <p:sp>
        <p:nvSpPr>
          <p:cNvPr id="3" name="Slide Number Placeholder 2"/>
          <p:cNvSpPr>
            <a:spLocks noGrp="1"/>
          </p:cNvSpPr>
          <p:nvPr>
            <p:ph type="sldNum" sz="quarter" idx="11"/>
          </p:nvPr>
        </p:nvSpPr>
        <p:spPr/>
        <p:txBody>
          <a:bodyPr/>
          <a:lstStyle/>
          <a:p>
            <a:r>
              <a:rPr lang="en-US" dirty="0" smtClean="0"/>
              <a:t>9–</a:t>
            </a:r>
            <a:fld id="{0021D51A-B140-41D8-B455-79292309F0E0}" type="slidenum">
              <a:rPr lang="en-US" smtClean="0"/>
              <a:pPr/>
              <a:t>12</a:t>
            </a:fld>
            <a:endParaRPr lang="en-US" dirty="0"/>
          </a:p>
        </p:txBody>
      </p:sp>
    </p:spTree>
    <p:extLst>
      <p:ext uri="{BB962C8B-B14F-4D97-AF65-F5344CB8AC3E}">
        <p14:creationId xmlns:p14="http://schemas.microsoft.com/office/powerpoint/2010/main" val="9351481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A project cost-duration trade-off example</a:t>
            </a:r>
            <a:endParaRPr kumimoji="1" lang="en-US" sz="1200" kern="1200" dirty="0" smtClean="0">
              <a:solidFill>
                <a:schemeClr val="tx1"/>
              </a:solidFill>
              <a:effectLst/>
              <a:latin typeface="Times New Roman" panose="02020603050405020304" pitchFamily="18" charset="0"/>
              <a:ea typeface="+mn-ea"/>
              <a:cs typeface="+mn-cs"/>
            </a:endParaRPr>
          </a:p>
          <a:p>
            <a:r>
              <a:rPr kumimoji="1" lang="en-US" sz="1200" b="1" kern="1200" dirty="0" smtClean="0">
                <a:solidFill>
                  <a:schemeClr val="tx1"/>
                </a:solidFill>
                <a:effectLst/>
                <a:latin typeface="Times New Roman" panose="02020603050405020304" pitchFamily="18" charset="0"/>
                <a:ea typeface="+mn-ea"/>
                <a:cs typeface="+mn-cs"/>
              </a:rPr>
              <a:t>Figure 9.4A </a:t>
            </a:r>
            <a:r>
              <a:rPr kumimoji="1" lang="en-US" sz="1200" kern="1200" dirty="0" smtClean="0">
                <a:solidFill>
                  <a:schemeClr val="tx1"/>
                </a:solidFill>
                <a:effectLst/>
                <a:latin typeface="Times New Roman" panose="02020603050405020304" pitchFamily="18" charset="0"/>
                <a:ea typeface="+mn-ea"/>
                <a:cs typeface="+mn-cs"/>
              </a:rPr>
              <a:t>summarizes the changes made above. The network now shows the project has a duration of 23 days with a total direct cost of $495. There are now two critical paths (A-C-F-G and A-D-F-G) on the network. In order to continue reducing the project duration, we need to shorten activity F by one day or both activities C and D by one day.  Since F has a smaller cost increment per day, it is chosen to shorten the project duration at a cost of $30.  </a:t>
            </a:r>
          </a:p>
          <a:p>
            <a:r>
              <a:rPr kumimoji="1" lang="en-US" sz="1200" b="1" kern="1200" dirty="0" smtClean="0">
                <a:solidFill>
                  <a:schemeClr val="tx1"/>
                </a:solidFill>
                <a:effectLst/>
                <a:latin typeface="Times New Roman" panose="02020603050405020304" pitchFamily="18" charset="0"/>
                <a:ea typeface="+mn-ea"/>
                <a:cs typeface="+mn-cs"/>
              </a:rPr>
              <a:t>Figure 9.4B</a:t>
            </a:r>
            <a:r>
              <a:rPr kumimoji="1" lang="en-US" sz="1200" kern="1200" dirty="0" smtClean="0">
                <a:solidFill>
                  <a:schemeClr val="tx1"/>
                </a:solidFill>
                <a:effectLst/>
                <a:latin typeface="Times New Roman" panose="02020603050405020304" pitchFamily="18" charset="0"/>
                <a:ea typeface="+mn-ea"/>
                <a:cs typeface="+mn-cs"/>
              </a:rPr>
              <a:t> is a resulting network, showing a project duration of 22 days and direct cost of $525. The network also shows that all three paths are now critical, and thus all network activities have become critical. In order to further reduce the project duration to 21 days, each path needs to be shortened by one day. Activities C and D are the only activity available for crashing for the first two paths, respectively.  On the third critical path (A-B-E-G), both activities B and E are a candidate for crashing. Between the two, activity E is chosen for its smaller cost increment. By shortening each of activities D, C, and E by one day, the project network duration reduces to 21 days for a total direct cost of $610. The total cost increment is $85 (i.e., $30 + $25 + $30). </a:t>
            </a:r>
            <a:endParaRPr kumimoji="1" lang="en-US" sz="1200" kern="1200" dirty="0">
              <a:solidFill>
                <a:schemeClr val="tx1"/>
              </a:solidFill>
              <a:effectLst/>
              <a:latin typeface="Times New Roman" panose="02020603050405020304" pitchFamily="18" charset="0"/>
              <a:ea typeface="+mn-ea"/>
              <a:cs typeface="+mn-cs"/>
            </a:endParaRPr>
          </a:p>
        </p:txBody>
      </p:sp>
      <p:sp>
        <p:nvSpPr>
          <p:cNvPr id="2" name="Header Placeholder 1"/>
          <p:cNvSpPr>
            <a:spLocks noGrp="1"/>
          </p:cNvSpPr>
          <p:nvPr>
            <p:ph type="hdr" sz="quarter" idx="10"/>
          </p:nvPr>
        </p:nvSpPr>
        <p:spPr/>
        <p:txBody>
          <a:bodyPr/>
          <a:lstStyle/>
          <a:p>
            <a:r>
              <a:rPr lang="en-US" dirty="0" smtClean="0"/>
              <a:t>Project Management 6e.</a:t>
            </a:r>
            <a:endParaRPr lang="en-US" dirty="0"/>
          </a:p>
        </p:txBody>
      </p:sp>
      <p:sp>
        <p:nvSpPr>
          <p:cNvPr id="3" name="Slide Number Placeholder 2"/>
          <p:cNvSpPr>
            <a:spLocks noGrp="1"/>
          </p:cNvSpPr>
          <p:nvPr>
            <p:ph type="sldNum" sz="quarter" idx="11"/>
          </p:nvPr>
        </p:nvSpPr>
        <p:spPr/>
        <p:txBody>
          <a:bodyPr/>
          <a:lstStyle/>
          <a:p>
            <a:r>
              <a:rPr lang="en-US" dirty="0" smtClean="0"/>
              <a:t>9–</a:t>
            </a:r>
            <a:fld id="{0021D51A-B140-41D8-B455-79292309F0E0}" type="slidenum">
              <a:rPr lang="en-US" smtClean="0"/>
              <a:pPr/>
              <a:t>13</a:t>
            </a:fld>
            <a:endParaRPr lang="en-US" dirty="0"/>
          </a:p>
        </p:txBody>
      </p:sp>
    </p:spTree>
    <p:extLst>
      <p:ext uri="{BB962C8B-B14F-4D97-AF65-F5344CB8AC3E}">
        <p14:creationId xmlns:p14="http://schemas.microsoft.com/office/powerpoint/2010/main" val="27681336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A project cost-duration trade-off example</a:t>
            </a:r>
            <a:endParaRPr kumimoji="1" lang="en-US" sz="1200" kern="1200" dirty="0" smtClean="0">
              <a:solidFill>
                <a:schemeClr val="tx1"/>
              </a:solidFill>
              <a:effectLst/>
              <a:latin typeface="Times New Roman" panose="02020603050405020304" pitchFamily="18" charset="0"/>
              <a:ea typeface="+mn-ea"/>
              <a:cs typeface="+mn-cs"/>
            </a:endParaRPr>
          </a:p>
          <a:p>
            <a:pPr eaLnBrk="0" fontAlgn="base" hangingPunct="0"/>
            <a:r>
              <a:rPr kumimoji="1" lang="en-US" sz="1200" kern="1200" dirty="0" smtClean="0">
                <a:solidFill>
                  <a:schemeClr val="tx1"/>
                </a:solidFill>
                <a:effectLst/>
                <a:latin typeface="Times New Roman" panose="02020603050405020304" pitchFamily="18" charset="0"/>
                <a:ea typeface="+mn-ea"/>
                <a:cs typeface="+mn-cs"/>
              </a:rPr>
              <a:t>Figure 9.4C shows the result of above network changes. It further shows that all project network paths and activities remain critical.  The project duration cannot be further reduced, because no activity on the second path can be further shortened.  Therefore, the shortest possible duration for this project is 21 days at a project direct cost of $610.</a:t>
            </a:r>
            <a:endParaRPr kumimoji="1" lang="en-US" sz="1200" kern="1200" dirty="0">
              <a:solidFill>
                <a:schemeClr val="tx1"/>
              </a:solidFill>
              <a:effectLst/>
              <a:latin typeface="Times New Roman" panose="02020603050405020304" pitchFamily="18" charset="0"/>
              <a:ea typeface="+mn-ea"/>
              <a:cs typeface="+mn-cs"/>
            </a:endParaRPr>
          </a:p>
        </p:txBody>
      </p:sp>
      <p:sp>
        <p:nvSpPr>
          <p:cNvPr id="2" name="Header Placeholder 1"/>
          <p:cNvSpPr>
            <a:spLocks noGrp="1"/>
          </p:cNvSpPr>
          <p:nvPr>
            <p:ph type="hdr" sz="quarter" idx="10"/>
          </p:nvPr>
        </p:nvSpPr>
        <p:spPr/>
        <p:txBody>
          <a:bodyPr/>
          <a:lstStyle/>
          <a:p>
            <a:r>
              <a:rPr lang="en-US" dirty="0" smtClean="0"/>
              <a:t>Project Management 6e.</a:t>
            </a:r>
            <a:endParaRPr lang="en-US" dirty="0"/>
          </a:p>
        </p:txBody>
      </p:sp>
      <p:sp>
        <p:nvSpPr>
          <p:cNvPr id="3" name="Slide Number Placeholder 2"/>
          <p:cNvSpPr>
            <a:spLocks noGrp="1"/>
          </p:cNvSpPr>
          <p:nvPr>
            <p:ph type="sldNum" sz="quarter" idx="11"/>
          </p:nvPr>
        </p:nvSpPr>
        <p:spPr/>
        <p:txBody>
          <a:bodyPr/>
          <a:lstStyle/>
          <a:p>
            <a:r>
              <a:rPr lang="en-US" dirty="0" smtClean="0"/>
              <a:t>9–</a:t>
            </a:r>
            <a:fld id="{0021D51A-B140-41D8-B455-79292309F0E0}" type="slidenum">
              <a:rPr lang="en-US" smtClean="0"/>
              <a:pPr/>
              <a:t>14</a:t>
            </a:fld>
            <a:endParaRPr lang="en-US" dirty="0"/>
          </a:p>
        </p:txBody>
      </p:sp>
    </p:spTree>
    <p:extLst>
      <p:ext uri="{BB962C8B-B14F-4D97-AF65-F5344CB8AC3E}">
        <p14:creationId xmlns:p14="http://schemas.microsoft.com/office/powerpoint/2010/main" val="33075185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Summary of total project costs by duration</a:t>
            </a:r>
            <a:endParaRPr kumimoji="1" lang="en-US" sz="1200" kern="1200" dirty="0" smtClean="0">
              <a:solidFill>
                <a:schemeClr val="tx1"/>
              </a:solidFill>
              <a:effectLst/>
              <a:latin typeface="Times New Roman" panose="02020603050405020304" pitchFamily="18" charset="0"/>
              <a:ea typeface="+mn-ea"/>
              <a:cs typeface="+mn-cs"/>
            </a:endParaRPr>
          </a:p>
          <a:p>
            <a:pPr eaLnBrk="0" fontAlgn="base" hangingPunct="0"/>
            <a:r>
              <a:rPr kumimoji="1" lang="en-US" sz="1200" kern="1200" dirty="0" smtClean="0">
                <a:solidFill>
                  <a:schemeClr val="tx1"/>
                </a:solidFill>
                <a:effectLst/>
                <a:latin typeface="Times New Roman" panose="02020603050405020304" pitchFamily="18" charset="0"/>
                <a:ea typeface="+mn-ea"/>
                <a:cs typeface="+mn-cs"/>
              </a:rPr>
              <a:t>After the total direct cost for each project duration is estimated, the next step is to collect the indirect costs for these project durations. Typically the indirect costs are available as a pre-set daily rate, or can be easily obtained from the accounting department. Figure 9.5 presents the total direct cost, total indirect cost, and total project cost for each project duration. Among all feasible project durations, 22 is the best because it has the least total project cost. </a:t>
            </a:r>
            <a:endParaRPr kumimoji="1" lang="en-US" sz="1200" kern="1200" dirty="0">
              <a:solidFill>
                <a:schemeClr val="tx1"/>
              </a:solidFill>
              <a:effectLst/>
              <a:latin typeface="Times New Roman" panose="02020603050405020304" pitchFamily="18" charset="0"/>
              <a:ea typeface="+mn-ea"/>
              <a:cs typeface="+mn-cs"/>
            </a:endParaRPr>
          </a:p>
        </p:txBody>
      </p:sp>
      <p:sp>
        <p:nvSpPr>
          <p:cNvPr id="2" name="Header Placeholder 1"/>
          <p:cNvSpPr>
            <a:spLocks noGrp="1"/>
          </p:cNvSpPr>
          <p:nvPr>
            <p:ph type="hdr" sz="quarter" idx="10"/>
          </p:nvPr>
        </p:nvSpPr>
        <p:spPr/>
        <p:txBody>
          <a:bodyPr/>
          <a:lstStyle/>
          <a:p>
            <a:r>
              <a:rPr lang="en-US" dirty="0" smtClean="0"/>
              <a:t>Project Management 6e.</a:t>
            </a:r>
            <a:endParaRPr lang="en-US" dirty="0"/>
          </a:p>
        </p:txBody>
      </p:sp>
      <p:sp>
        <p:nvSpPr>
          <p:cNvPr id="3" name="Slide Number Placeholder 2"/>
          <p:cNvSpPr>
            <a:spLocks noGrp="1"/>
          </p:cNvSpPr>
          <p:nvPr>
            <p:ph type="sldNum" sz="quarter" idx="11"/>
          </p:nvPr>
        </p:nvSpPr>
        <p:spPr/>
        <p:txBody>
          <a:bodyPr/>
          <a:lstStyle/>
          <a:p>
            <a:r>
              <a:rPr lang="en-US" dirty="0" smtClean="0"/>
              <a:t>9–</a:t>
            </a:r>
            <a:fld id="{0021D51A-B140-41D8-B455-79292309F0E0}" type="slidenum">
              <a:rPr lang="en-US" smtClean="0"/>
              <a:pPr/>
              <a:t>15</a:t>
            </a:fld>
            <a:endParaRPr lang="en-US" dirty="0"/>
          </a:p>
        </p:txBody>
      </p:sp>
    </p:spTree>
    <p:extLst>
      <p:ext uri="{BB962C8B-B14F-4D97-AF65-F5344CB8AC3E}">
        <p14:creationId xmlns:p14="http://schemas.microsoft.com/office/powerpoint/2010/main" val="1332026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Project cost-duration graph</a:t>
            </a:r>
            <a:endParaRPr kumimoji="1" lang="en-US" sz="1200" kern="1200" dirty="0" smtClean="0">
              <a:solidFill>
                <a:schemeClr val="tx1"/>
              </a:solidFill>
              <a:effectLst/>
              <a:latin typeface="Times New Roman" panose="02020603050405020304" pitchFamily="18" charset="0"/>
              <a:ea typeface="+mn-ea"/>
              <a:cs typeface="+mn-cs"/>
            </a:endParaRPr>
          </a:p>
          <a:p>
            <a:pPr eaLnBrk="0" fontAlgn="base" hangingPunct="0"/>
            <a:r>
              <a:rPr kumimoji="1" lang="en-US" sz="1200" b="1" kern="1200" dirty="0" smtClean="0">
                <a:solidFill>
                  <a:schemeClr val="tx1"/>
                </a:solidFill>
                <a:effectLst/>
                <a:latin typeface="Times New Roman" panose="02020603050405020304" pitchFamily="18" charset="0"/>
                <a:ea typeface="+mn-ea"/>
                <a:cs typeface="+mn-cs"/>
              </a:rPr>
              <a:t>Figure 9.6 </a:t>
            </a:r>
            <a:r>
              <a:rPr kumimoji="1" lang="en-US" sz="1200" kern="1200" dirty="0" smtClean="0">
                <a:solidFill>
                  <a:schemeClr val="tx1"/>
                </a:solidFill>
                <a:effectLst/>
                <a:latin typeface="Times New Roman" panose="02020603050405020304" pitchFamily="18" charset="0"/>
                <a:ea typeface="+mn-ea"/>
                <a:cs typeface="+mn-cs"/>
              </a:rPr>
              <a:t>is a project cost-duration graph over its duration interval of 20-25. The graph shows that the optimum cost-time duration is 22 days at a total project cost of $775. Moving away from this duration in either direction will increase the project’s total costs. </a:t>
            </a:r>
            <a:endParaRPr kumimoji="1" lang="en-US" sz="1200" kern="1200" dirty="0">
              <a:solidFill>
                <a:schemeClr val="tx1"/>
              </a:solidFill>
              <a:effectLst/>
              <a:latin typeface="Times New Roman" panose="02020603050405020304" pitchFamily="18" charset="0"/>
              <a:ea typeface="+mn-ea"/>
              <a:cs typeface="+mn-cs"/>
            </a:endParaRPr>
          </a:p>
        </p:txBody>
      </p:sp>
      <p:sp>
        <p:nvSpPr>
          <p:cNvPr id="2" name="Header Placeholder 1"/>
          <p:cNvSpPr>
            <a:spLocks noGrp="1"/>
          </p:cNvSpPr>
          <p:nvPr>
            <p:ph type="hdr" sz="quarter" idx="10"/>
          </p:nvPr>
        </p:nvSpPr>
        <p:spPr/>
        <p:txBody>
          <a:bodyPr/>
          <a:lstStyle/>
          <a:p>
            <a:r>
              <a:rPr lang="en-US" dirty="0" smtClean="0"/>
              <a:t>Project Management 6e.</a:t>
            </a:r>
            <a:endParaRPr lang="en-US" dirty="0"/>
          </a:p>
        </p:txBody>
      </p:sp>
      <p:sp>
        <p:nvSpPr>
          <p:cNvPr id="3" name="Slide Number Placeholder 2"/>
          <p:cNvSpPr>
            <a:spLocks noGrp="1"/>
          </p:cNvSpPr>
          <p:nvPr>
            <p:ph type="sldNum" sz="quarter" idx="11"/>
          </p:nvPr>
        </p:nvSpPr>
        <p:spPr/>
        <p:txBody>
          <a:bodyPr/>
          <a:lstStyle/>
          <a:p>
            <a:r>
              <a:rPr lang="en-US" dirty="0" smtClean="0"/>
              <a:t>9–</a:t>
            </a:r>
            <a:fld id="{0021D51A-B140-41D8-B455-79292309F0E0}" type="slidenum">
              <a:rPr lang="en-US" smtClean="0"/>
              <a:pPr/>
              <a:t>16</a:t>
            </a:fld>
            <a:endParaRPr lang="en-US" dirty="0"/>
          </a:p>
        </p:txBody>
      </p:sp>
    </p:spTree>
    <p:extLst>
      <p:ext uri="{BB962C8B-B14F-4D97-AF65-F5344CB8AC3E}">
        <p14:creationId xmlns:p14="http://schemas.microsoft.com/office/powerpoint/2010/main" val="37101629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What if cost, not time, is the issue?</a:t>
            </a:r>
            <a:endParaRPr kumimoji="1" lang="en-US" sz="1200" kern="1200" dirty="0" smtClean="0">
              <a:solidFill>
                <a:schemeClr val="tx1"/>
              </a:solidFill>
              <a:effectLst/>
              <a:latin typeface="Times New Roman" panose="02020603050405020304" pitchFamily="18" charset="0"/>
              <a:ea typeface="+mn-ea"/>
              <a:cs typeface="+mn-cs"/>
            </a:endParaRPr>
          </a:p>
          <a:p>
            <a:r>
              <a:rPr kumimoji="1" lang="en-US" sz="1200" kern="1200" dirty="0" smtClean="0">
                <a:solidFill>
                  <a:schemeClr val="tx1"/>
                </a:solidFill>
                <a:effectLst/>
                <a:latin typeface="Times New Roman" panose="02020603050405020304" pitchFamily="18" charset="0"/>
                <a:ea typeface="+mn-ea"/>
                <a:cs typeface="+mn-cs"/>
              </a:rPr>
              <a:t>When the total project cost is the dominating issue, the following actions should be considered to cut project costs:</a:t>
            </a:r>
          </a:p>
          <a:p>
            <a:pPr lvl="1"/>
            <a:r>
              <a:rPr kumimoji="1" lang="en-US" sz="1200" kern="1200" dirty="0" smtClean="0">
                <a:solidFill>
                  <a:schemeClr val="tx1"/>
                </a:solidFill>
                <a:effectLst/>
                <a:latin typeface="Times New Roman" panose="02020603050405020304" pitchFamily="18" charset="0"/>
                <a:ea typeface="+mn-ea"/>
                <a:cs typeface="+mn-cs"/>
              </a:rPr>
              <a:t>Reduce project scope to deliver less than originally planned</a:t>
            </a:r>
          </a:p>
          <a:p>
            <a:pPr lvl="1"/>
            <a:r>
              <a:rPr kumimoji="1" lang="en-US" sz="1200" kern="1200" dirty="0" smtClean="0">
                <a:solidFill>
                  <a:schemeClr val="tx1"/>
                </a:solidFill>
                <a:effectLst/>
                <a:latin typeface="Times New Roman" panose="02020603050405020304" pitchFamily="18" charset="0"/>
                <a:ea typeface="+mn-ea"/>
                <a:cs typeface="+mn-cs"/>
              </a:rPr>
              <a:t>Have the owner (or customer) take on more responsibility for some project activities. For example, the owner may be willing to participate in technical documentation and developing a user’s manual. </a:t>
            </a:r>
          </a:p>
          <a:p>
            <a:pPr lvl="1"/>
            <a:r>
              <a:rPr kumimoji="1" lang="en-US" sz="1200" kern="1200" dirty="0" smtClean="0">
                <a:solidFill>
                  <a:schemeClr val="tx1"/>
                </a:solidFill>
                <a:effectLst/>
                <a:latin typeface="Times New Roman" panose="02020603050405020304" pitchFamily="18" charset="0"/>
                <a:ea typeface="+mn-ea"/>
                <a:cs typeface="+mn-cs"/>
              </a:rPr>
              <a:t>Outsourcing some project activities or even the entire project, if a subcontractor is available to lower the cost. </a:t>
            </a:r>
          </a:p>
          <a:p>
            <a:pPr lvl="1"/>
            <a:r>
              <a:rPr kumimoji="1" lang="en-US" sz="1200" kern="1200" dirty="0" smtClean="0">
                <a:solidFill>
                  <a:schemeClr val="tx1"/>
                </a:solidFill>
                <a:effectLst/>
                <a:latin typeface="Times New Roman" panose="02020603050405020304" pitchFamily="18" charset="0"/>
                <a:ea typeface="+mn-ea"/>
                <a:cs typeface="+mn-cs"/>
              </a:rPr>
              <a:t>Brainstorming to develop ideas and options for cost savings</a:t>
            </a:r>
          </a:p>
          <a:p>
            <a:endParaRPr lang="en-US" dirty="0"/>
          </a:p>
        </p:txBody>
      </p:sp>
      <p:sp>
        <p:nvSpPr>
          <p:cNvPr id="2" name="Header Placeholder 1"/>
          <p:cNvSpPr>
            <a:spLocks noGrp="1"/>
          </p:cNvSpPr>
          <p:nvPr>
            <p:ph type="hdr" sz="quarter" idx="10"/>
          </p:nvPr>
        </p:nvSpPr>
        <p:spPr/>
        <p:txBody>
          <a:bodyPr/>
          <a:lstStyle/>
          <a:p>
            <a:r>
              <a:rPr lang="en-US" dirty="0" smtClean="0"/>
              <a:t>Project Management 6e.</a:t>
            </a:r>
            <a:endParaRPr lang="en-US" dirty="0"/>
          </a:p>
        </p:txBody>
      </p:sp>
      <p:sp>
        <p:nvSpPr>
          <p:cNvPr id="3" name="Slide Number Placeholder 2"/>
          <p:cNvSpPr>
            <a:spLocks noGrp="1"/>
          </p:cNvSpPr>
          <p:nvPr>
            <p:ph type="sldNum" sz="quarter" idx="11"/>
          </p:nvPr>
        </p:nvSpPr>
        <p:spPr/>
        <p:txBody>
          <a:bodyPr/>
          <a:lstStyle/>
          <a:p>
            <a:r>
              <a:rPr lang="en-US" dirty="0" smtClean="0"/>
              <a:t>9–</a:t>
            </a:r>
            <a:fld id="{0021D51A-B140-41D8-B455-79292309F0E0}" type="slidenum">
              <a:rPr lang="en-US" smtClean="0"/>
              <a:pPr/>
              <a:t>17</a:t>
            </a:fld>
            <a:endParaRPr lang="en-US" dirty="0"/>
          </a:p>
        </p:txBody>
      </p:sp>
    </p:spTree>
    <p:extLst>
      <p:ext uri="{BB962C8B-B14F-4D97-AF65-F5344CB8AC3E}">
        <p14:creationId xmlns:p14="http://schemas.microsoft.com/office/powerpoint/2010/main" val="39352561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Key terms</a:t>
            </a:r>
            <a:endParaRPr kumimoji="1" lang="en-US" sz="1200" kern="1200" dirty="0" smtClean="0">
              <a:solidFill>
                <a:schemeClr val="tx1"/>
              </a:solidFill>
              <a:effectLst/>
              <a:latin typeface="Times New Roman" panose="02020603050405020304" pitchFamily="18" charset="0"/>
              <a:ea typeface="+mn-ea"/>
              <a:cs typeface="+mn-cs"/>
            </a:endParaRPr>
          </a:p>
          <a:p>
            <a:pPr eaLnBrk="0" fontAlgn="base" hangingPunct="0"/>
            <a:r>
              <a:rPr kumimoji="1" lang="en-US" sz="1200" kern="1200" dirty="0" smtClean="0">
                <a:solidFill>
                  <a:schemeClr val="tx1"/>
                </a:solidFill>
                <a:effectLst/>
                <a:latin typeface="Times New Roman" panose="02020603050405020304" pitchFamily="18" charset="0"/>
                <a:ea typeface="+mn-ea"/>
                <a:cs typeface="+mn-cs"/>
              </a:rPr>
              <a:t>Below are key terminology and concepts covered in this chapter.</a:t>
            </a:r>
          </a:p>
          <a:p>
            <a:pPr marL="171450" lvl="0" indent="-17145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Crashing is the shortening an activity or project.</a:t>
            </a:r>
          </a:p>
          <a:p>
            <a:pPr marL="171450" lvl="0" indent="-17145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Crash point is the most a project activity time can realistically be compressed with the resources available to the organization.</a:t>
            </a:r>
          </a:p>
          <a:p>
            <a:pPr marL="171450" lvl="0" indent="-17145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Crash time is the shortest time an activity can be completed (assuming a reasonable level of resources).</a:t>
            </a:r>
          </a:p>
          <a:p>
            <a:pPr marL="171450" lvl="0" indent="-17145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Direct costs are costs that are clearly charged to a specific work package—usually labor, materials, or equipment.</a:t>
            </a:r>
          </a:p>
          <a:p>
            <a:pPr marL="171450" lvl="0" indent="-17145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Indirect costs are costs that cannot be traced to a particular project or work package.</a:t>
            </a:r>
          </a:p>
          <a:p>
            <a:pPr marL="171450" lvl="0" indent="-17145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Fast-tracking accelerates project completion typically by rearranging the network schedule and using start-to-start lags.</a:t>
            </a:r>
          </a:p>
          <a:p>
            <a:pPr marL="171450" lvl="0" indent="-17145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Outsourcing involves contracting for the use of external sources (skills) to assist in implementing a project. </a:t>
            </a:r>
          </a:p>
          <a:p>
            <a:pPr marL="171450" lvl="0" indent="-17145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Project cost–duration graph plots project cost against time; it includes direct, indirect, and total cost for a project over a relevant range of time.</a:t>
            </a:r>
            <a:endParaRPr kumimoji="1" lang="en-US" sz="1200" kern="1200" dirty="0">
              <a:solidFill>
                <a:schemeClr val="tx1"/>
              </a:solidFill>
              <a:effectLst/>
              <a:latin typeface="Times New Roman" panose="02020603050405020304" pitchFamily="18" charset="0"/>
              <a:ea typeface="+mn-ea"/>
              <a:cs typeface="+mn-cs"/>
            </a:endParaRPr>
          </a:p>
        </p:txBody>
      </p:sp>
      <p:sp>
        <p:nvSpPr>
          <p:cNvPr id="2" name="Header Placeholder 1"/>
          <p:cNvSpPr>
            <a:spLocks noGrp="1"/>
          </p:cNvSpPr>
          <p:nvPr>
            <p:ph type="hdr" sz="quarter" idx="10"/>
          </p:nvPr>
        </p:nvSpPr>
        <p:spPr/>
        <p:txBody>
          <a:bodyPr/>
          <a:lstStyle/>
          <a:p>
            <a:r>
              <a:rPr lang="en-US" dirty="0" smtClean="0"/>
              <a:t>Project Management 6e.</a:t>
            </a:r>
            <a:endParaRPr lang="en-US" dirty="0"/>
          </a:p>
        </p:txBody>
      </p:sp>
      <p:sp>
        <p:nvSpPr>
          <p:cNvPr id="3" name="Slide Number Placeholder 2"/>
          <p:cNvSpPr>
            <a:spLocks noGrp="1"/>
          </p:cNvSpPr>
          <p:nvPr>
            <p:ph type="sldNum" sz="quarter" idx="11"/>
          </p:nvPr>
        </p:nvSpPr>
        <p:spPr/>
        <p:txBody>
          <a:bodyPr/>
          <a:lstStyle/>
          <a:p>
            <a:r>
              <a:rPr lang="en-US" dirty="0" smtClean="0"/>
              <a:t>9–</a:t>
            </a:r>
            <a:fld id="{0021D51A-B140-41D8-B455-79292309F0E0}" type="slidenum">
              <a:rPr lang="en-US" smtClean="0"/>
              <a:pPr/>
              <a:t>18</a:t>
            </a:fld>
            <a:endParaRPr lang="en-US" dirty="0"/>
          </a:p>
        </p:txBody>
      </p:sp>
    </p:spTree>
    <p:extLst>
      <p:ext uri="{BB962C8B-B14F-4D97-AF65-F5344CB8AC3E}">
        <p14:creationId xmlns:p14="http://schemas.microsoft.com/office/powerpoint/2010/main" val="2542540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Where Are We Now?</a:t>
            </a:r>
            <a:endParaRPr kumimoji="1" lang="en-US" sz="1200" kern="1200" dirty="0" smtClean="0">
              <a:solidFill>
                <a:schemeClr val="tx1"/>
              </a:solidFill>
              <a:effectLst/>
              <a:latin typeface="Times New Roman" panose="02020603050405020304" pitchFamily="18" charset="0"/>
              <a:ea typeface="+mn-ea"/>
              <a:cs typeface="+mn-cs"/>
            </a:endParaRPr>
          </a:p>
          <a:p>
            <a:r>
              <a:rPr kumimoji="1" lang="en-US" sz="1200" kern="1200" dirty="0" smtClean="0">
                <a:solidFill>
                  <a:schemeClr val="tx1"/>
                </a:solidFill>
                <a:effectLst/>
                <a:latin typeface="Times New Roman" panose="02020603050405020304" pitchFamily="18" charset="0"/>
                <a:ea typeface="+mn-ea"/>
                <a:cs typeface="+mn-cs"/>
              </a:rPr>
              <a:t>The need for reducing a project duration occurs during both the project planning and implementation phases. While scheduling a project network, the project manager may consider alternative methods and resources to shorten the project’s duration in order to meet the customer delivery expectation.  During the implementation phase, it may be considered again in order to make up time lost to delays, or to meet a new delivery deadline. The effort of reducing a project duration often includes a risk analysis, because a duration reduction usually affects the sensitivity of the project network. </a:t>
            </a:r>
          </a:p>
          <a:p>
            <a:endParaRPr lang="en-US" dirty="0"/>
          </a:p>
        </p:txBody>
      </p:sp>
      <p:sp>
        <p:nvSpPr>
          <p:cNvPr id="2" name="Header Placeholder 1"/>
          <p:cNvSpPr>
            <a:spLocks noGrp="1"/>
          </p:cNvSpPr>
          <p:nvPr>
            <p:ph type="hdr" sz="quarter" idx="10"/>
          </p:nvPr>
        </p:nvSpPr>
        <p:spPr/>
        <p:txBody>
          <a:bodyPr/>
          <a:lstStyle/>
          <a:p>
            <a:r>
              <a:rPr lang="en-US" dirty="0" smtClean="0"/>
              <a:t>Project Management 6e.</a:t>
            </a:r>
            <a:endParaRPr lang="en-US" dirty="0"/>
          </a:p>
        </p:txBody>
      </p:sp>
      <p:sp>
        <p:nvSpPr>
          <p:cNvPr id="3" name="Slide Number Placeholder 2"/>
          <p:cNvSpPr>
            <a:spLocks noGrp="1"/>
          </p:cNvSpPr>
          <p:nvPr>
            <p:ph type="sldNum" sz="quarter" idx="11"/>
          </p:nvPr>
        </p:nvSpPr>
        <p:spPr/>
        <p:txBody>
          <a:bodyPr/>
          <a:lstStyle/>
          <a:p>
            <a:r>
              <a:rPr lang="en-US" dirty="0" smtClean="0"/>
              <a:t>9–</a:t>
            </a:r>
            <a:fld id="{0021D51A-B140-41D8-B455-79292309F0E0}" type="slidenum">
              <a:rPr lang="en-US" smtClean="0"/>
              <a:pPr/>
              <a:t>2</a:t>
            </a:fld>
            <a:endParaRPr lang="en-US" dirty="0"/>
          </a:p>
        </p:txBody>
      </p:sp>
    </p:spTree>
    <p:extLst>
      <p:ext uri="{BB962C8B-B14F-4D97-AF65-F5344CB8AC3E}">
        <p14:creationId xmlns:p14="http://schemas.microsoft.com/office/powerpoint/2010/main" val="3877992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Rationale for project duration reduction</a:t>
            </a:r>
            <a:endParaRPr kumimoji="1" lang="en-US" sz="1200" kern="1200" dirty="0" smtClean="0">
              <a:solidFill>
                <a:schemeClr val="tx1"/>
              </a:solidFill>
              <a:effectLst/>
              <a:latin typeface="Times New Roman" panose="02020603050405020304" pitchFamily="18" charset="0"/>
              <a:ea typeface="+mn-ea"/>
              <a:cs typeface="+mn-cs"/>
            </a:endParaRPr>
          </a:p>
          <a:p>
            <a:r>
              <a:rPr kumimoji="1" lang="en-US" sz="1200" kern="1200" dirty="0" smtClean="0">
                <a:solidFill>
                  <a:schemeClr val="tx1"/>
                </a:solidFill>
                <a:effectLst/>
                <a:latin typeface="Times New Roman" panose="02020603050405020304" pitchFamily="18" charset="0"/>
                <a:ea typeface="+mn-ea"/>
                <a:cs typeface="+mn-cs"/>
              </a:rPr>
              <a:t>Project duration is a cost factor. During project definition and time estimation, a normal method with economic resources was preferably selected for each work package, to be performed under a normal work condition. Alternative methods and resources however, may exist for some network activities. </a:t>
            </a:r>
            <a:endParaRPr kumimoji="1" lang="en-US" sz="1100" kern="1200" dirty="0" smtClean="0">
              <a:solidFill>
                <a:schemeClr val="tx1"/>
              </a:solidFill>
              <a:effectLst/>
              <a:latin typeface="Times New Roman" panose="02020603050405020304" pitchFamily="18" charset="0"/>
              <a:ea typeface="+mn-ea"/>
              <a:cs typeface="+mn-cs"/>
            </a:endParaRPr>
          </a:p>
          <a:p>
            <a:r>
              <a:rPr kumimoji="1" lang="en-US" sz="1200" kern="1200" dirty="0" smtClean="0">
                <a:solidFill>
                  <a:schemeClr val="tx1"/>
                </a:solidFill>
                <a:effectLst/>
                <a:latin typeface="Times New Roman" panose="02020603050405020304" pitchFamily="18" charset="0"/>
                <a:ea typeface="+mn-ea"/>
                <a:cs typeface="+mn-cs"/>
              </a:rPr>
              <a:t>In this chapter, alternative methods (and resources) are identified and considered in order to shorten the project duration, possibly at a higher cost. Only critical activities on the project network need to be considered for an alternative, because they affect the project duration. In other words, the (cost-time) trade-off analysis needs to focus only on alternative methods and resources for critical activities. There are many reasons for reducing a project duration, such as:</a:t>
            </a:r>
            <a:endParaRPr kumimoji="1" lang="en-US" sz="1100" kern="1200" dirty="0" smtClean="0">
              <a:solidFill>
                <a:schemeClr val="tx1"/>
              </a:solidFill>
              <a:effectLst/>
              <a:latin typeface="Times New Roman" panose="02020603050405020304" pitchFamily="18" charset="0"/>
              <a:ea typeface="+mn-ea"/>
              <a:cs typeface="+mn-cs"/>
            </a:endParaRPr>
          </a:p>
          <a:p>
            <a:pPr lvl="1"/>
            <a:r>
              <a:rPr kumimoji="1" lang="en-US" sz="1200" kern="1200" dirty="0" smtClean="0">
                <a:solidFill>
                  <a:schemeClr val="tx1"/>
                </a:solidFill>
                <a:effectLst/>
                <a:latin typeface="Times New Roman" panose="02020603050405020304" pitchFamily="18" charset="0"/>
                <a:ea typeface="+mn-ea"/>
                <a:cs typeface="+mn-cs"/>
              </a:rPr>
              <a:t>Deadline, imposed by the customer</a:t>
            </a:r>
            <a:endParaRPr kumimoji="1" lang="en-US" sz="1100" kern="1200" dirty="0" smtClean="0">
              <a:solidFill>
                <a:schemeClr val="tx1"/>
              </a:solidFill>
              <a:effectLst/>
              <a:latin typeface="Times New Roman" panose="02020603050405020304" pitchFamily="18" charset="0"/>
              <a:ea typeface="+mn-ea"/>
              <a:cs typeface="+mn-cs"/>
            </a:endParaRPr>
          </a:p>
          <a:p>
            <a:pPr lvl="1"/>
            <a:r>
              <a:rPr kumimoji="1" lang="en-US" sz="1200" kern="1200" dirty="0" smtClean="0">
                <a:solidFill>
                  <a:schemeClr val="tx1"/>
                </a:solidFill>
                <a:effectLst/>
                <a:latin typeface="Times New Roman" panose="02020603050405020304" pitchFamily="18" charset="0"/>
                <a:ea typeface="+mn-ea"/>
                <a:cs typeface="+mn-cs"/>
              </a:rPr>
              <a:t>Time-to-market, set by a senior manager </a:t>
            </a:r>
            <a:endParaRPr kumimoji="1" lang="en-US" sz="1100" kern="1200" dirty="0" smtClean="0">
              <a:solidFill>
                <a:schemeClr val="tx1"/>
              </a:solidFill>
              <a:effectLst/>
              <a:latin typeface="Times New Roman" panose="02020603050405020304" pitchFamily="18" charset="0"/>
              <a:ea typeface="+mn-ea"/>
              <a:cs typeface="+mn-cs"/>
            </a:endParaRPr>
          </a:p>
          <a:p>
            <a:pPr lvl="1"/>
            <a:r>
              <a:rPr kumimoji="1" lang="en-US" sz="1200" kern="1200" dirty="0" smtClean="0">
                <a:solidFill>
                  <a:schemeClr val="tx1"/>
                </a:solidFill>
                <a:effectLst/>
                <a:latin typeface="Times New Roman" panose="02020603050405020304" pitchFamily="18" charset="0"/>
                <a:ea typeface="+mn-ea"/>
                <a:cs typeface="+mn-cs"/>
              </a:rPr>
              <a:t>Unforeseen delay, in the project implementation phase</a:t>
            </a:r>
            <a:endParaRPr kumimoji="1" lang="en-US" sz="1100" kern="1200" dirty="0" smtClean="0">
              <a:solidFill>
                <a:schemeClr val="tx1"/>
              </a:solidFill>
              <a:effectLst/>
              <a:latin typeface="Times New Roman" panose="02020603050405020304" pitchFamily="18" charset="0"/>
              <a:ea typeface="+mn-ea"/>
              <a:cs typeface="+mn-cs"/>
            </a:endParaRPr>
          </a:p>
          <a:p>
            <a:pPr lvl="1"/>
            <a:r>
              <a:rPr kumimoji="1" lang="en-US" sz="1200" kern="1200" dirty="0" smtClean="0">
                <a:solidFill>
                  <a:schemeClr val="tx1"/>
                </a:solidFill>
                <a:effectLst/>
                <a:latin typeface="Times New Roman" panose="02020603050405020304" pitchFamily="18" charset="0"/>
                <a:ea typeface="+mn-ea"/>
                <a:cs typeface="+mn-cs"/>
              </a:rPr>
              <a:t>Project incentives, such as bonuses for early project completion</a:t>
            </a:r>
            <a:endParaRPr kumimoji="1" lang="en-US" sz="1100" kern="1200" dirty="0" smtClean="0">
              <a:solidFill>
                <a:schemeClr val="tx1"/>
              </a:solidFill>
              <a:effectLst/>
              <a:latin typeface="Times New Roman" panose="02020603050405020304" pitchFamily="18" charset="0"/>
              <a:ea typeface="+mn-ea"/>
              <a:cs typeface="+mn-cs"/>
            </a:endParaRPr>
          </a:p>
          <a:p>
            <a:pPr lvl="1"/>
            <a:r>
              <a:rPr kumimoji="1" lang="en-US" sz="1200" kern="1200" dirty="0" smtClean="0">
                <a:solidFill>
                  <a:schemeClr val="tx1"/>
                </a:solidFill>
                <a:effectLst/>
                <a:latin typeface="Times New Roman" panose="02020603050405020304" pitchFamily="18" charset="0"/>
                <a:ea typeface="+mn-ea"/>
                <a:cs typeface="+mn-cs"/>
              </a:rPr>
              <a:t>Public goodwill, or excessive overhead costs, and</a:t>
            </a:r>
            <a:endParaRPr kumimoji="1" lang="en-US" sz="1100" kern="1200" dirty="0" smtClean="0">
              <a:solidFill>
                <a:schemeClr val="tx1"/>
              </a:solidFill>
              <a:effectLst/>
              <a:latin typeface="Times New Roman" panose="02020603050405020304" pitchFamily="18" charset="0"/>
              <a:ea typeface="+mn-ea"/>
              <a:cs typeface="+mn-cs"/>
            </a:endParaRPr>
          </a:p>
          <a:p>
            <a:pPr lvl="1"/>
            <a:r>
              <a:rPr kumimoji="1" lang="en-US" sz="1200" kern="1200" dirty="0" smtClean="0">
                <a:solidFill>
                  <a:schemeClr val="tx1"/>
                </a:solidFill>
                <a:effectLst/>
                <a:latin typeface="Times New Roman" panose="02020603050405020304" pitchFamily="18" charset="0"/>
                <a:ea typeface="+mn-ea"/>
                <a:cs typeface="+mn-cs"/>
              </a:rPr>
              <a:t>Key resources, to be removed or moved to other projects</a:t>
            </a:r>
            <a:endParaRPr kumimoji="1" lang="en-US" sz="1100" kern="1200" dirty="0">
              <a:solidFill>
                <a:schemeClr val="tx1"/>
              </a:solidFill>
              <a:effectLst/>
              <a:latin typeface="Times New Roman" panose="02020603050405020304" pitchFamily="18" charset="0"/>
              <a:ea typeface="+mn-ea"/>
              <a:cs typeface="+mn-cs"/>
            </a:endParaRPr>
          </a:p>
        </p:txBody>
      </p:sp>
      <p:sp>
        <p:nvSpPr>
          <p:cNvPr id="2" name="Header Placeholder 1"/>
          <p:cNvSpPr>
            <a:spLocks noGrp="1"/>
          </p:cNvSpPr>
          <p:nvPr>
            <p:ph type="hdr" sz="quarter" idx="10"/>
          </p:nvPr>
        </p:nvSpPr>
        <p:spPr/>
        <p:txBody>
          <a:bodyPr/>
          <a:lstStyle/>
          <a:p>
            <a:r>
              <a:rPr lang="en-US" dirty="0" smtClean="0"/>
              <a:t>Project Management 6e.</a:t>
            </a:r>
            <a:endParaRPr lang="en-US" dirty="0"/>
          </a:p>
        </p:txBody>
      </p:sp>
      <p:sp>
        <p:nvSpPr>
          <p:cNvPr id="3" name="Slide Number Placeholder 2"/>
          <p:cNvSpPr>
            <a:spLocks noGrp="1"/>
          </p:cNvSpPr>
          <p:nvPr>
            <p:ph type="sldNum" sz="quarter" idx="11"/>
          </p:nvPr>
        </p:nvSpPr>
        <p:spPr/>
        <p:txBody>
          <a:bodyPr/>
          <a:lstStyle/>
          <a:p>
            <a:r>
              <a:rPr lang="en-US" dirty="0" smtClean="0"/>
              <a:t>9–</a:t>
            </a:r>
            <a:fld id="{0021D51A-B140-41D8-B455-79292309F0E0}" type="slidenum">
              <a:rPr lang="en-US" smtClean="0"/>
              <a:pPr/>
              <a:t>3</a:t>
            </a:fld>
            <a:endParaRPr lang="en-US" dirty="0"/>
          </a:p>
        </p:txBody>
      </p:sp>
    </p:spTree>
    <p:extLst>
      <p:ext uri="{BB962C8B-B14F-4D97-AF65-F5344CB8AC3E}">
        <p14:creationId xmlns:p14="http://schemas.microsoft.com/office/powerpoint/2010/main" val="2557890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Options for speeding up project completion </a:t>
            </a:r>
            <a:endParaRPr kumimoji="1" lang="en-US" sz="1200" kern="1200" dirty="0" smtClean="0">
              <a:solidFill>
                <a:schemeClr val="tx1"/>
              </a:solidFill>
              <a:effectLst/>
              <a:latin typeface="Times New Roman" panose="02020603050405020304" pitchFamily="18" charset="0"/>
              <a:ea typeface="+mn-ea"/>
              <a:cs typeface="+mn-cs"/>
            </a:endParaRPr>
          </a:p>
          <a:p>
            <a:pPr eaLnBrk="0" fontAlgn="base" hangingPunct="0"/>
            <a:r>
              <a:rPr kumimoji="1" lang="en-US" sz="1200" kern="1200" dirty="0" smtClean="0">
                <a:solidFill>
                  <a:schemeClr val="tx1"/>
                </a:solidFill>
                <a:effectLst/>
                <a:latin typeface="Times New Roman" panose="02020603050405020304" pitchFamily="18" charset="0"/>
                <a:ea typeface="+mn-ea"/>
                <a:cs typeface="+mn-cs"/>
              </a:rPr>
              <a:t>Many options are available for accelerating project completion.  They may be organized into two types: resources constrained and resources not constrained. When resources are NOT constrained, consider using the following options:</a:t>
            </a:r>
          </a:p>
          <a:p>
            <a:pPr marL="228600" lvl="0" indent="-228600" eaLnBrk="0" fontAlgn="base" hangingPunct="0">
              <a:buFont typeface="+mj-lt"/>
              <a:buAutoNum type="arabicPeriod"/>
            </a:pPr>
            <a:r>
              <a:rPr kumimoji="1" lang="en-US" sz="1200" kern="1200" dirty="0" smtClean="0">
                <a:solidFill>
                  <a:schemeClr val="tx1"/>
                </a:solidFill>
                <a:effectLst/>
                <a:latin typeface="Times New Roman" panose="02020603050405020304" pitchFamily="18" charset="0"/>
                <a:ea typeface="+mn-ea"/>
                <a:cs typeface="+mn-cs"/>
              </a:rPr>
              <a:t>add resources</a:t>
            </a:r>
          </a:p>
          <a:p>
            <a:pPr marL="228600" lvl="0" indent="-228600" eaLnBrk="0" fontAlgn="base" hangingPunct="0">
              <a:buFont typeface="+mj-lt"/>
              <a:buAutoNum type="arabicPeriod"/>
            </a:pPr>
            <a:r>
              <a:rPr kumimoji="1" lang="en-US" sz="1200" kern="1200" dirty="0" smtClean="0">
                <a:solidFill>
                  <a:schemeClr val="tx1"/>
                </a:solidFill>
                <a:effectLst/>
                <a:latin typeface="Times New Roman" panose="02020603050405020304" pitchFamily="18" charset="0"/>
                <a:ea typeface="+mn-ea"/>
                <a:cs typeface="+mn-cs"/>
              </a:rPr>
              <a:t>outsource project work</a:t>
            </a:r>
          </a:p>
          <a:p>
            <a:pPr marL="228600" lvl="0" indent="-228600" eaLnBrk="0" fontAlgn="base" hangingPunct="0">
              <a:buFont typeface="+mj-lt"/>
              <a:buAutoNum type="arabicPeriod"/>
            </a:pPr>
            <a:r>
              <a:rPr kumimoji="1" lang="en-US" sz="1200" kern="1200" dirty="0" smtClean="0">
                <a:solidFill>
                  <a:schemeClr val="tx1"/>
                </a:solidFill>
                <a:effectLst/>
                <a:latin typeface="Times New Roman" panose="02020603050405020304" pitchFamily="18" charset="0"/>
                <a:ea typeface="+mn-ea"/>
                <a:cs typeface="+mn-cs"/>
              </a:rPr>
              <a:t>schedule overtime</a:t>
            </a:r>
          </a:p>
          <a:p>
            <a:pPr marL="228600" lvl="0" indent="-228600" eaLnBrk="0" fontAlgn="base" hangingPunct="0">
              <a:buFont typeface="+mj-lt"/>
              <a:buAutoNum type="arabicPeriod"/>
            </a:pPr>
            <a:r>
              <a:rPr kumimoji="1" lang="en-US" sz="1200" kern="1200" dirty="0" smtClean="0">
                <a:solidFill>
                  <a:schemeClr val="tx1"/>
                </a:solidFill>
                <a:effectLst/>
                <a:latin typeface="Times New Roman" panose="02020603050405020304" pitchFamily="18" charset="0"/>
                <a:ea typeface="+mn-ea"/>
                <a:cs typeface="+mn-cs"/>
              </a:rPr>
              <a:t>establish a core project team</a:t>
            </a:r>
          </a:p>
          <a:p>
            <a:pPr marL="228600" lvl="0" indent="-228600" eaLnBrk="0" fontAlgn="base" hangingPunct="0">
              <a:buFont typeface="+mj-lt"/>
              <a:buAutoNum type="arabicPeriod"/>
            </a:pPr>
            <a:r>
              <a:rPr kumimoji="1" lang="en-US" sz="1200" kern="1200" dirty="0" smtClean="0">
                <a:solidFill>
                  <a:schemeClr val="tx1"/>
                </a:solidFill>
                <a:effectLst/>
                <a:latin typeface="Times New Roman" panose="02020603050405020304" pitchFamily="18" charset="0"/>
                <a:ea typeface="+mn-ea"/>
                <a:cs typeface="+mn-cs"/>
              </a:rPr>
              <a:t>do it twice—first do it fast and then do it correctly in the second time</a:t>
            </a:r>
          </a:p>
          <a:p>
            <a:pPr eaLnBrk="0" fontAlgn="base" hangingPunct="0"/>
            <a:r>
              <a:rPr kumimoji="1" lang="en-US" sz="1200" kern="1200" dirty="0" smtClean="0">
                <a:solidFill>
                  <a:schemeClr val="tx1"/>
                </a:solidFill>
                <a:effectLst/>
                <a:latin typeface="Times New Roman" panose="02020603050405020304" pitchFamily="18" charset="0"/>
                <a:ea typeface="+mn-ea"/>
                <a:cs typeface="+mn-cs"/>
              </a:rPr>
              <a:t>When resources are a constraint, consider using the options of:</a:t>
            </a:r>
          </a:p>
          <a:p>
            <a:pPr marL="228600" lvl="0" indent="-228600" eaLnBrk="0" fontAlgn="base" hangingPunct="0">
              <a:buFont typeface="+mj-lt"/>
              <a:buAutoNum type="arabicPeriod"/>
            </a:pPr>
            <a:r>
              <a:rPr kumimoji="1" lang="en-US" sz="1200" kern="1200" dirty="0" smtClean="0">
                <a:solidFill>
                  <a:schemeClr val="tx1"/>
                </a:solidFill>
                <a:effectLst/>
                <a:latin typeface="Times New Roman" panose="02020603050405020304" pitchFamily="18" charset="0"/>
                <a:ea typeface="+mn-ea"/>
                <a:cs typeface="+mn-cs"/>
              </a:rPr>
              <a:t>fast-tracking, by working on sequential activities concurrently</a:t>
            </a:r>
          </a:p>
          <a:p>
            <a:pPr marL="228600" lvl="0" indent="-228600" eaLnBrk="0" fontAlgn="base" hangingPunct="0">
              <a:buFont typeface="+mj-lt"/>
              <a:buAutoNum type="arabicPeriod"/>
            </a:pPr>
            <a:r>
              <a:rPr kumimoji="1" lang="en-US" sz="1200" kern="1200" dirty="0" smtClean="0">
                <a:solidFill>
                  <a:schemeClr val="tx1"/>
                </a:solidFill>
                <a:effectLst/>
                <a:latin typeface="Times New Roman" panose="02020603050405020304" pitchFamily="18" charset="0"/>
                <a:ea typeface="+mn-ea"/>
                <a:cs typeface="+mn-cs"/>
              </a:rPr>
              <a:t>critical-chain</a:t>
            </a:r>
          </a:p>
          <a:p>
            <a:pPr marL="228600" lvl="0" indent="-228600" eaLnBrk="0" fontAlgn="base" hangingPunct="0">
              <a:buFont typeface="+mj-lt"/>
              <a:buAutoNum type="arabicPeriod"/>
            </a:pPr>
            <a:r>
              <a:rPr kumimoji="1" lang="en-US" sz="1200" kern="1200" dirty="0" smtClean="0">
                <a:solidFill>
                  <a:schemeClr val="tx1"/>
                </a:solidFill>
                <a:effectLst/>
                <a:latin typeface="Times New Roman" panose="02020603050405020304" pitchFamily="18" charset="0"/>
                <a:ea typeface="+mn-ea"/>
                <a:cs typeface="+mn-cs"/>
              </a:rPr>
              <a:t>reduce project scope (or scaling back the project)</a:t>
            </a:r>
          </a:p>
          <a:p>
            <a:pPr marL="228600" lvl="0" indent="-228600" eaLnBrk="0" fontAlgn="base" hangingPunct="0">
              <a:buFont typeface="+mj-lt"/>
              <a:buAutoNum type="arabicPeriod"/>
            </a:pPr>
            <a:r>
              <a:rPr kumimoji="1" lang="en-US" sz="1200" kern="1200" dirty="0" smtClean="0">
                <a:solidFill>
                  <a:schemeClr val="tx1"/>
                </a:solidFill>
                <a:effectLst/>
                <a:latin typeface="Times New Roman" panose="02020603050405020304" pitchFamily="18" charset="0"/>
                <a:ea typeface="+mn-ea"/>
                <a:cs typeface="+mn-cs"/>
              </a:rPr>
              <a:t>compromise quality (using the strategy of design change, special adoption, or acceptance with terms)</a:t>
            </a:r>
            <a:endParaRPr kumimoji="1" lang="en-US" sz="1200" kern="1200" dirty="0">
              <a:solidFill>
                <a:schemeClr val="tx1"/>
              </a:solidFill>
              <a:effectLst/>
              <a:latin typeface="Times New Roman" panose="02020603050405020304" pitchFamily="18" charset="0"/>
              <a:ea typeface="+mn-ea"/>
              <a:cs typeface="+mn-cs"/>
            </a:endParaRPr>
          </a:p>
        </p:txBody>
      </p:sp>
      <p:sp>
        <p:nvSpPr>
          <p:cNvPr id="2" name="Header Placeholder 1"/>
          <p:cNvSpPr>
            <a:spLocks noGrp="1"/>
          </p:cNvSpPr>
          <p:nvPr>
            <p:ph type="hdr" sz="quarter" idx="10"/>
          </p:nvPr>
        </p:nvSpPr>
        <p:spPr/>
        <p:txBody>
          <a:bodyPr/>
          <a:lstStyle/>
          <a:p>
            <a:r>
              <a:rPr lang="en-US" dirty="0" smtClean="0"/>
              <a:t>Project Management 6e.</a:t>
            </a:r>
            <a:endParaRPr lang="en-US" dirty="0"/>
          </a:p>
        </p:txBody>
      </p:sp>
      <p:sp>
        <p:nvSpPr>
          <p:cNvPr id="3" name="Slide Number Placeholder 2"/>
          <p:cNvSpPr>
            <a:spLocks noGrp="1"/>
          </p:cNvSpPr>
          <p:nvPr>
            <p:ph type="sldNum" sz="quarter" idx="11"/>
          </p:nvPr>
        </p:nvSpPr>
        <p:spPr/>
        <p:txBody>
          <a:bodyPr/>
          <a:lstStyle/>
          <a:p>
            <a:r>
              <a:rPr lang="en-US" dirty="0" smtClean="0"/>
              <a:t>9–</a:t>
            </a:r>
            <a:fld id="{0021D51A-B140-41D8-B455-79292309F0E0}" type="slidenum">
              <a:rPr lang="en-US" smtClean="0"/>
              <a:pPr/>
              <a:t>4</a:t>
            </a:fld>
            <a:endParaRPr lang="en-US" dirty="0"/>
          </a:p>
        </p:txBody>
      </p:sp>
    </p:spTree>
    <p:extLst>
      <p:ext uri="{BB962C8B-B14F-4D97-AF65-F5344CB8AC3E}">
        <p14:creationId xmlns:p14="http://schemas.microsoft.com/office/powerpoint/2010/main" val="1544609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p:txBody>
          <a:bodyPr/>
          <a:lstStyle/>
          <a:p>
            <a:pPr lvl="0"/>
            <a:r>
              <a:rPr kumimoji="1" lang="en-US" sz="1200" b="1" kern="1200" dirty="0" smtClean="0">
                <a:solidFill>
                  <a:schemeClr val="tx1"/>
                </a:solidFill>
                <a:effectLst/>
                <a:latin typeface="Times New Roman" panose="02020603050405020304" pitchFamily="18" charset="0"/>
                <a:ea typeface="+mn-ea"/>
                <a:cs typeface="+mn-cs"/>
              </a:rPr>
              <a:t>Project direct and indirect costs</a:t>
            </a:r>
            <a:r>
              <a:rPr kumimoji="1" lang="en-US" sz="1200" kern="1200" dirty="0" smtClean="0">
                <a:solidFill>
                  <a:schemeClr val="tx1"/>
                </a:solidFill>
                <a:effectLst/>
                <a:latin typeface="Times New Roman" panose="02020603050405020304" pitchFamily="18" charset="0"/>
                <a:ea typeface="+mn-ea"/>
                <a:cs typeface="+mn-cs"/>
              </a:rPr>
              <a:t> </a:t>
            </a:r>
          </a:p>
          <a:p>
            <a:r>
              <a:rPr kumimoji="1" lang="en-US" sz="1200" kern="1200" dirty="0" smtClean="0">
                <a:solidFill>
                  <a:schemeClr val="tx1"/>
                </a:solidFill>
                <a:effectLst/>
                <a:latin typeface="Times New Roman" panose="02020603050405020304" pitchFamily="18" charset="0"/>
                <a:ea typeface="+mn-ea"/>
                <a:cs typeface="+mn-cs"/>
              </a:rPr>
              <a:t>There are two types of project costs: direct and indirect. </a:t>
            </a:r>
          </a:p>
          <a:p>
            <a:r>
              <a:rPr kumimoji="1" lang="en-US" sz="1200" kern="1200" dirty="0" smtClean="0">
                <a:solidFill>
                  <a:schemeClr val="tx1"/>
                </a:solidFill>
                <a:effectLst/>
                <a:latin typeface="Times New Roman" panose="02020603050405020304" pitchFamily="18" charset="0"/>
                <a:ea typeface="+mn-ea"/>
                <a:cs typeface="+mn-cs"/>
              </a:rPr>
              <a:t>Indirect costs are variable costs that cannot be associated directly with a particular work package or project activity, such as office rental, utilities, consultant fees, and interest on funds borrowed to finance the project. Indirect costs are mostly time-variable costs and could be reduced directly by reducing overall project duration.</a:t>
            </a:r>
          </a:p>
          <a:p>
            <a:r>
              <a:rPr kumimoji="1" lang="en-US" sz="1200" kern="1200" dirty="0" smtClean="0">
                <a:solidFill>
                  <a:schemeClr val="tx1"/>
                </a:solidFill>
                <a:effectLst/>
                <a:latin typeface="Times New Roman" panose="02020603050405020304" pitchFamily="18" charset="0"/>
                <a:ea typeface="+mn-ea"/>
                <a:cs typeface="+mn-cs"/>
              </a:rPr>
              <a:t>Project direct costs are costs that can be assigned directly to a specific work package or project activity such as labor, materials, equipment, and subcontractors. Crashing an activity (with alternative method and resource) usually increase these direct costs.</a:t>
            </a:r>
          </a:p>
          <a:p>
            <a:endParaRPr lang="en-US" dirty="0"/>
          </a:p>
        </p:txBody>
      </p:sp>
      <p:sp>
        <p:nvSpPr>
          <p:cNvPr id="2" name="Header Placeholder 1"/>
          <p:cNvSpPr>
            <a:spLocks noGrp="1"/>
          </p:cNvSpPr>
          <p:nvPr>
            <p:ph type="hdr" sz="quarter" idx="10"/>
          </p:nvPr>
        </p:nvSpPr>
        <p:spPr/>
        <p:txBody>
          <a:bodyPr/>
          <a:lstStyle/>
          <a:p>
            <a:r>
              <a:rPr lang="en-US" dirty="0" smtClean="0"/>
              <a:t>Project Management 6e.</a:t>
            </a:r>
            <a:endParaRPr lang="en-US" dirty="0"/>
          </a:p>
        </p:txBody>
      </p:sp>
      <p:sp>
        <p:nvSpPr>
          <p:cNvPr id="3" name="Slide Number Placeholder 2"/>
          <p:cNvSpPr>
            <a:spLocks noGrp="1"/>
          </p:cNvSpPr>
          <p:nvPr>
            <p:ph type="sldNum" sz="quarter" idx="11"/>
          </p:nvPr>
        </p:nvSpPr>
        <p:spPr/>
        <p:txBody>
          <a:bodyPr/>
          <a:lstStyle/>
          <a:p>
            <a:r>
              <a:rPr lang="en-US" dirty="0" smtClean="0"/>
              <a:t>9–</a:t>
            </a:r>
            <a:fld id="{0021D51A-B140-41D8-B455-79292309F0E0}" type="slidenum">
              <a:rPr lang="en-US" smtClean="0"/>
              <a:pPr/>
              <a:t>5</a:t>
            </a:fld>
            <a:endParaRPr lang="en-US" dirty="0"/>
          </a:p>
        </p:txBody>
      </p:sp>
    </p:spTree>
    <p:extLst>
      <p:ext uri="{BB962C8B-B14F-4D97-AF65-F5344CB8AC3E}">
        <p14:creationId xmlns:p14="http://schemas.microsoft.com/office/powerpoint/2010/main" val="3467306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Collecting project costs for project duration reduction</a:t>
            </a:r>
            <a:endParaRPr kumimoji="1" lang="en-US" sz="1200" kern="1200" dirty="0" smtClean="0">
              <a:solidFill>
                <a:schemeClr val="tx1"/>
              </a:solidFill>
              <a:effectLst/>
              <a:latin typeface="Times New Roman" panose="02020603050405020304" pitchFamily="18" charset="0"/>
              <a:ea typeface="+mn-ea"/>
              <a:cs typeface="+mn-cs"/>
            </a:endParaRPr>
          </a:p>
          <a:p>
            <a:r>
              <a:rPr kumimoji="1" lang="en-US" sz="1200" kern="1200" dirty="0" smtClean="0">
                <a:solidFill>
                  <a:schemeClr val="tx1"/>
                </a:solidFill>
                <a:effectLst/>
                <a:latin typeface="Times New Roman" panose="02020603050405020304" pitchFamily="18" charset="0"/>
                <a:ea typeface="+mn-ea"/>
                <a:cs typeface="+mn-cs"/>
              </a:rPr>
              <a:t>Collecting costs for project duration reduction consists of the following three steps:</a:t>
            </a:r>
          </a:p>
          <a:p>
            <a:pPr marL="171450" lvl="0" indent="-17145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Gather information about direct and indirect costs of each specific project duration.</a:t>
            </a:r>
          </a:p>
          <a:p>
            <a:pPr marL="171450" lvl="0" indent="-17145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Search critical activities of lowest cost increment (slope) to shorten project duration.</a:t>
            </a:r>
          </a:p>
          <a:p>
            <a:pPr marL="171450" lvl="0" indent="-17145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Compute project total costs for specific durations and making comparisons to the benefits of reducing project time.</a:t>
            </a:r>
            <a:endParaRPr kumimoji="1" lang="en-US" sz="1200" kern="1200" dirty="0">
              <a:solidFill>
                <a:schemeClr val="tx1"/>
              </a:solidFill>
              <a:effectLst/>
              <a:latin typeface="Times New Roman" panose="02020603050405020304" pitchFamily="18" charset="0"/>
              <a:ea typeface="+mn-ea"/>
              <a:cs typeface="+mn-cs"/>
            </a:endParaRPr>
          </a:p>
        </p:txBody>
      </p:sp>
      <p:sp>
        <p:nvSpPr>
          <p:cNvPr id="2" name="Header Placeholder 1"/>
          <p:cNvSpPr>
            <a:spLocks noGrp="1"/>
          </p:cNvSpPr>
          <p:nvPr>
            <p:ph type="hdr" sz="quarter" idx="10"/>
          </p:nvPr>
        </p:nvSpPr>
        <p:spPr/>
        <p:txBody>
          <a:bodyPr/>
          <a:lstStyle/>
          <a:p>
            <a:r>
              <a:rPr lang="en-US" dirty="0" smtClean="0"/>
              <a:t>Project Management 6e.</a:t>
            </a:r>
            <a:endParaRPr lang="en-US" dirty="0"/>
          </a:p>
        </p:txBody>
      </p:sp>
      <p:sp>
        <p:nvSpPr>
          <p:cNvPr id="3" name="Slide Number Placeholder 2"/>
          <p:cNvSpPr>
            <a:spLocks noGrp="1"/>
          </p:cNvSpPr>
          <p:nvPr>
            <p:ph type="sldNum" sz="quarter" idx="11"/>
          </p:nvPr>
        </p:nvSpPr>
        <p:spPr/>
        <p:txBody>
          <a:bodyPr/>
          <a:lstStyle/>
          <a:p>
            <a:r>
              <a:rPr lang="en-US" dirty="0" smtClean="0"/>
              <a:t>9–</a:t>
            </a:r>
            <a:fld id="{0021D51A-B140-41D8-B455-79292309F0E0}" type="slidenum">
              <a:rPr lang="en-US" smtClean="0"/>
              <a:pPr/>
              <a:t>6</a:t>
            </a:fld>
            <a:endParaRPr lang="en-US" dirty="0"/>
          </a:p>
        </p:txBody>
      </p:sp>
    </p:spTree>
    <p:extLst>
      <p:ext uri="{BB962C8B-B14F-4D97-AF65-F5344CB8AC3E}">
        <p14:creationId xmlns:p14="http://schemas.microsoft.com/office/powerpoint/2010/main" val="1715871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Project cost-duration graph</a:t>
            </a:r>
            <a:endParaRPr kumimoji="1" lang="en-US" sz="1200" kern="1200" dirty="0" smtClean="0">
              <a:solidFill>
                <a:schemeClr val="tx1"/>
              </a:solidFill>
              <a:effectLst/>
              <a:latin typeface="Times New Roman" panose="02020603050405020304" pitchFamily="18" charset="0"/>
              <a:ea typeface="+mn-ea"/>
              <a:cs typeface="+mn-cs"/>
            </a:endParaRPr>
          </a:p>
          <a:p>
            <a:r>
              <a:rPr kumimoji="1" lang="en-US" sz="1200" kern="1200" dirty="0" smtClean="0">
                <a:solidFill>
                  <a:schemeClr val="tx1"/>
                </a:solidFill>
                <a:effectLst/>
                <a:latin typeface="Times New Roman" panose="02020603050405020304" pitchFamily="18" charset="0"/>
                <a:ea typeface="+mn-ea"/>
                <a:cs typeface="+mn-cs"/>
              </a:rPr>
              <a:t>Figure 9.1 shows a project cost-duration graph. The top-most curve is the project’s total cost, consisting of two components: direct cost and indirect cost. The indirect cost usually increases with the project duration, at a fixed rate. Direct cost on the other hand, usually decreases along with the duration, as a longer duration allows the use of a normal productive method and resources for each work package in a normal environment and thus usually at a lower cost rate.  An optimum project duration is the one at which the total project cost is minimized.  </a:t>
            </a:r>
            <a:endParaRPr kumimoji="1" lang="en-US" sz="1200" kern="1200" dirty="0">
              <a:solidFill>
                <a:schemeClr val="tx1"/>
              </a:solidFill>
              <a:effectLst/>
              <a:latin typeface="Times New Roman" panose="02020603050405020304" pitchFamily="18" charset="0"/>
              <a:ea typeface="+mn-ea"/>
              <a:cs typeface="+mn-cs"/>
            </a:endParaRPr>
          </a:p>
        </p:txBody>
      </p:sp>
      <p:sp>
        <p:nvSpPr>
          <p:cNvPr id="2" name="Header Placeholder 1"/>
          <p:cNvSpPr>
            <a:spLocks noGrp="1"/>
          </p:cNvSpPr>
          <p:nvPr>
            <p:ph type="hdr" sz="quarter" idx="10"/>
          </p:nvPr>
        </p:nvSpPr>
        <p:spPr/>
        <p:txBody>
          <a:bodyPr/>
          <a:lstStyle/>
          <a:p>
            <a:r>
              <a:rPr lang="en-US" dirty="0" smtClean="0"/>
              <a:t>Project Management 6e.</a:t>
            </a:r>
            <a:endParaRPr lang="en-US" dirty="0"/>
          </a:p>
        </p:txBody>
      </p:sp>
      <p:sp>
        <p:nvSpPr>
          <p:cNvPr id="3" name="Slide Number Placeholder 2"/>
          <p:cNvSpPr>
            <a:spLocks noGrp="1"/>
          </p:cNvSpPr>
          <p:nvPr>
            <p:ph type="sldNum" sz="quarter" idx="11"/>
          </p:nvPr>
        </p:nvSpPr>
        <p:spPr/>
        <p:txBody>
          <a:bodyPr/>
          <a:lstStyle/>
          <a:p>
            <a:r>
              <a:rPr lang="en-US" dirty="0" smtClean="0"/>
              <a:t>9–</a:t>
            </a:r>
            <a:fld id="{0021D51A-B140-41D8-B455-79292309F0E0}" type="slidenum">
              <a:rPr lang="en-US" smtClean="0"/>
              <a:pPr/>
              <a:t>7</a:t>
            </a:fld>
            <a:endParaRPr lang="en-US" dirty="0"/>
          </a:p>
        </p:txBody>
      </p:sp>
    </p:spTree>
    <p:extLst>
      <p:ext uri="{BB962C8B-B14F-4D97-AF65-F5344CB8AC3E}">
        <p14:creationId xmlns:p14="http://schemas.microsoft.com/office/powerpoint/2010/main" val="3072731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Constructing a project cost-duration graph</a:t>
            </a:r>
            <a:endParaRPr kumimoji="1" lang="en-US" sz="1200" kern="1200" dirty="0" smtClean="0">
              <a:solidFill>
                <a:schemeClr val="tx1"/>
              </a:solidFill>
              <a:effectLst/>
              <a:latin typeface="Times New Roman" panose="02020603050405020304" pitchFamily="18" charset="0"/>
              <a:ea typeface="+mn-ea"/>
              <a:cs typeface="+mn-cs"/>
            </a:endParaRPr>
          </a:p>
          <a:p>
            <a:pPr eaLnBrk="0" fontAlgn="base" hangingPunct="0"/>
            <a:r>
              <a:rPr kumimoji="1" lang="en-US" sz="1200" kern="1200" dirty="0" smtClean="0">
                <a:solidFill>
                  <a:schemeClr val="tx1"/>
                </a:solidFill>
                <a:effectLst/>
                <a:latin typeface="Times New Roman" panose="02020603050405020304" pitchFamily="18" charset="0"/>
                <a:ea typeface="+mn-ea"/>
                <a:cs typeface="+mn-cs"/>
              </a:rPr>
              <a:t>The following four steps are outlined for construction of a project cost-duration graph:</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Find total direct costs for selected project durations.</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Find total indirect costs for selected project durations.</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Sum direct and indirect costs for these selected project durations.</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Compare additional cost alternatives for benefits.</a:t>
            </a:r>
          </a:p>
          <a:p>
            <a:endParaRPr lang="en-US" dirty="0"/>
          </a:p>
        </p:txBody>
      </p:sp>
      <p:sp>
        <p:nvSpPr>
          <p:cNvPr id="2" name="Header Placeholder 1"/>
          <p:cNvSpPr>
            <a:spLocks noGrp="1"/>
          </p:cNvSpPr>
          <p:nvPr>
            <p:ph type="hdr" sz="quarter" idx="10"/>
          </p:nvPr>
        </p:nvSpPr>
        <p:spPr/>
        <p:txBody>
          <a:bodyPr/>
          <a:lstStyle/>
          <a:p>
            <a:r>
              <a:rPr lang="en-US" dirty="0" smtClean="0"/>
              <a:t>Project Management 6e.</a:t>
            </a:r>
            <a:endParaRPr lang="en-US" dirty="0"/>
          </a:p>
        </p:txBody>
      </p:sp>
      <p:sp>
        <p:nvSpPr>
          <p:cNvPr id="3" name="Slide Number Placeholder 2"/>
          <p:cNvSpPr>
            <a:spLocks noGrp="1"/>
          </p:cNvSpPr>
          <p:nvPr>
            <p:ph type="sldNum" sz="quarter" idx="11"/>
          </p:nvPr>
        </p:nvSpPr>
        <p:spPr/>
        <p:txBody>
          <a:bodyPr/>
          <a:lstStyle/>
          <a:p>
            <a:r>
              <a:rPr lang="en-US" dirty="0" smtClean="0"/>
              <a:t>9–</a:t>
            </a:r>
            <a:fld id="{0021D51A-B140-41D8-B455-79292309F0E0}" type="slidenum">
              <a:rPr lang="en-US" smtClean="0"/>
              <a:pPr/>
              <a:t>8</a:t>
            </a:fld>
            <a:endParaRPr lang="en-US" dirty="0"/>
          </a:p>
        </p:txBody>
      </p:sp>
    </p:spTree>
    <p:extLst>
      <p:ext uri="{BB962C8B-B14F-4D97-AF65-F5344CB8AC3E}">
        <p14:creationId xmlns:p14="http://schemas.microsoft.com/office/powerpoint/2010/main" val="380418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Determining activities to shorten</a:t>
            </a:r>
            <a:endParaRPr kumimoji="1" lang="en-US" sz="1200" kern="1200" dirty="0" smtClean="0">
              <a:solidFill>
                <a:schemeClr val="tx1"/>
              </a:solidFill>
              <a:effectLst/>
              <a:latin typeface="Times New Roman" panose="02020603050405020304" pitchFamily="18" charset="0"/>
              <a:ea typeface="+mn-ea"/>
              <a:cs typeface="+mn-cs"/>
            </a:endParaRPr>
          </a:p>
          <a:p>
            <a:pPr eaLnBrk="0" fontAlgn="base" hangingPunct="0"/>
            <a:r>
              <a:rPr kumimoji="1" lang="en-US" sz="1200" kern="1200" dirty="0" smtClean="0">
                <a:solidFill>
                  <a:schemeClr val="tx1"/>
                </a:solidFill>
                <a:effectLst/>
                <a:latin typeface="Times New Roman" panose="02020603050405020304" pitchFamily="18" charset="0"/>
                <a:ea typeface="+mn-ea"/>
                <a:cs typeface="+mn-cs"/>
              </a:rPr>
              <a:t>The project cost-duration graph is used to determine which activities can be crashed with the smallest cost increment per unit of time, assuming:</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The cost-time relationship is linear.</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Normal time means a low-cost, efficient method is used to complete the activity.</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There is a limit on crash time available (i.e., the greatest time reduction possible under realistic conditions).</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The slope represents a fixed rate of cost increment per unit time of reduction.</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All time reductions must occur within the normal and crash times.</a:t>
            </a:r>
          </a:p>
          <a:p>
            <a:pPr marL="282575" lvl="1" indent="-169863">
              <a:buFont typeface="Arial" panose="020B0604020202020204" pitchFamily="34" charset="0"/>
              <a:buChar char="•"/>
            </a:pPr>
            <a:endParaRPr lang="en-US" dirty="0"/>
          </a:p>
        </p:txBody>
      </p:sp>
      <p:sp>
        <p:nvSpPr>
          <p:cNvPr id="2" name="Header Placeholder 1"/>
          <p:cNvSpPr>
            <a:spLocks noGrp="1"/>
          </p:cNvSpPr>
          <p:nvPr>
            <p:ph type="hdr" sz="quarter" idx="10"/>
          </p:nvPr>
        </p:nvSpPr>
        <p:spPr/>
        <p:txBody>
          <a:bodyPr/>
          <a:lstStyle/>
          <a:p>
            <a:r>
              <a:rPr lang="en-US" dirty="0" smtClean="0"/>
              <a:t>Project Management 6e.</a:t>
            </a:r>
            <a:endParaRPr lang="en-US" dirty="0"/>
          </a:p>
        </p:txBody>
      </p:sp>
      <p:sp>
        <p:nvSpPr>
          <p:cNvPr id="3" name="Slide Number Placeholder 2"/>
          <p:cNvSpPr>
            <a:spLocks noGrp="1"/>
          </p:cNvSpPr>
          <p:nvPr>
            <p:ph type="sldNum" sz="quarter" idx="11"/>
          </p:nvPr>
        </p:nvSpPr>
        <p:spPr/>
        <p:txBody>
          <a:bodyPr/>
          <a:lstStyle/>
          <a:p>
            <a:r>
              <a:rPr lang="en-US" dirty="0" smtClean="0"/>
              <a:t>9–</a:t>
            </a:r>
            <a:fld id="{0021D51A-B140-41D8-B455-79292309F0E0}" type="slidenum">
              <a:rPr lang="en-US" smtClean="0"/>
              <a:pPr/>
              <a:t>9</a:t>
            </a:fld>
            <a:endParaRPr lang="en-US" dirty="0"/>
          </a:p>
        </p:txBody>
      </p:sp>
    </p:spTree>
    <p:extLst>
      <p:ext uri="{BB962C8B-B14F-4D97-AF65-F5344CB8AC3E}">
        <p14:creationId xmlns:p14="http://schemas.microsoft.com/office/powerpoint/2010/main" val="4397642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p:cSld name="Title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44063" name="Text Box 31"/>
          <p:cNvSpPr txBox="1">
            <a:spLocks noChangeArrowheads="1"/>
          </p:cNvSpPr>
          <p:nvPr userDrawn="1"/>
        </p:nvSpPr>
        <p:spPr bwMode="auto">
          <a:xfrm>
            <a:off x="5549900" y="2727325"/>
            <a:ext cx="3470275" cy="1754326"/>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1">
            <a:spAutoFit/>
          </a:bodyPr>
          <a:lstStyle/>
          <a:p>
            <a:pPr algn="l">
              <a:spcBef>
                <a:spcPct val="50000"/>
              </a:spcBef>
            </a:pPr>
            <a:r>
              <a:rPr lang="en-US" sz="3600" b="1" dirty="0" smtClean="0">
                <a:solidFill>
                  <a:srgbClr val="002060"/>
                </a:solidFill>
                <a:effectLst>
                  <a:outerShdw blurRad="38100" dist="38100" dir="2700000" algn="tl">
                    <a:srgbClr val="000000">
                      <a:alpha val="43137"/>
                    </a:srgbClr>
                  </a:outerShdw>
                </a:effectLst>
              </a:rPr>
              <a:t>Reducing Project Duration</a:t>
            </a:r>
            <a:endParaRPr lang="en-US" sz="3600" b="1" dirty="0">
              <a:solidFill>
                <a:srgbClr val="002060"/>
              </a:solidFill>
              <a:effectLst>
                <a:outerShdw blurRad="38100" dist="38100" dir="2700000" algn="tl">
                  <a:srgbClr val="000000">
                    <a:alpha val="43137"/>
                  </a:srgbClr>
                </a:outerShdw>
              </a:effectLst>
            </a:endParaRPr>
          </a:p>
        </p:txBody>
      </p:sp>
      <p:sp>
        <p:nvSpPr>
          <p:cNvPr id="44066" name="Text Box 34"/>
          <p:cNvSpPr txBox="1">
            <a:spLocks noChangeArrowheads="1"/>
          </p:cNvSpPr>
          <p:nvPr userDrawn="1"/>
        </p:nvSpPr>
        <p:spPr bwMode="auto">
          <a:xfrm>
            <a:off x="5531177" y="1781298"/>
            <a:ext cx="2925763" cy="369332"/>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800" b="1" dirty="0">
                <a:solidFill>
                  <a:schemeClr val="accent3">
                    <a:lumMod val="75000"/>
                  </a:schemeClr>
                </a:solidFill>
              </a:rPr>
              <a:t>CHAPTER </a:t>
            </a:r>
            <a:r>
              <a:rPr lang="en-US" sz="1800" b="1" dirty="0" smtClean="0">
                <a:solidFill>
                  <a:schemeClr val="accent3">
                    <a:lumMod val="75000"/>
                  </a:schemeClr>
                </a:solidFill>
              </a:rPr>
              <a:t>NINE</a:t>
            </a:r>
            <a:endParaRPr lang="en-US" sz="1800" b="1" dirty="0">
              <a:solidFill>
                <a:schemeClr val="accent3">
                  <a:lumMod val="75000"/>
                </a:schemeClr>
              </a:solidFill>
            </a:endParaRPr>
          </a:p>
        </p:txBody>
      </p:sp>
      <p:sp>
        <p:nvSpPr>
          <p:cNvPr id="6" name="Rectangle 32"/>
          <p:cNvSpPr>
            <a:spLocks noChangeArrowheads="1"/>
          </p:cNvSpPr>
          <p:nvPr userDrawn="1"/>
        </p:nvSpPr>
        <p:spPr bwMode="auto">
          <a:xfrm>
            <a:off x="5915025" y="6172200"/>
            <a:ext cx="2803525" cy="23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DDDDDD"/>
                  </a:outerShdw>
                </a:effectLst>
              </a14:hiddenEffects>
            </a:ext>
          </a:extLst>
        </p:spPr>
        <p:txBody>
          <a:bodyPr anchor="b">
            <a:spAutoFit/>
          </a:bodyPr>
          <a:lstStyle>
            <a:lvl1pPr algn="ctr">
              <a:defRPr sz="1000">
                <a:solidFill>
                  <a:schemeClr val="tx1"/>
                </a:solidFill>
                <a:latin typeface="Arial" panose="020B0604020202020204" pitchFamily="34" charset="0"/>
              </a:defRPr>
            </a:lvl1pPr>
            <a:lvl2pPr marL="742950" indent="-285750" algn="ctr">
              <a:defRPr sz="1000">
                <a:solidFill>
                  <a:schemeClr val="tx1"/>
                </a:solidFill>
                <a:latin typeface="Arial" panose="020B0604020202020204" pitchFamily="34" charset="0"/>
              </a:defRPr>
            </a:lvl2pPr>
            <a:lvl3pPr marL="1143000" indent="-228600" algn="ctr">
              <a:defRPr sz="1000">
                <a:solidFill>
                  <a:schemeClr val="tx1"/>
                </a:solidFill>
                <a:latin typeface="Arial" panose="020B0604020202020204" pitchFamily="34" charset="0"/>
              </a:defRPr>
            </a:lvl3pPr>
            <a:lvl4pPr marL="1600200" indent="-228600" algn="ctr">
              <a:defRPr sz="1000">
                <a:solidFill>
                  <a:schemeClr val="tx1"/>
                </a:solidFill>
                <a:latin typeface="Arial" panose="020B0604020202020204" pitchFamily="34" charset="0"/>
              </a:defRPr>
            </a:lvl4pPr>
            <a:lvl5pPr marL="2057400" indent="-228600" algn="ctr">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eaLnBrk="1" hangingPunct="1">
              <a:spcBef>
                <a:spcPct val="50000"/>
              </a:spcBef>
              <a:defRPr/>
            </a:pPr>
            <a:r>
              <a:rPr lang="en-US" sz="900" b="1" i="1" dirty="0" smtClean="0">
                <a:solidFill>
                  <a:schemeClr val="bg1"/>
                </a:solidFill>
                <a:effectLst>
                  <a:outerShdw blurRad="38100" dist="38100" dir="2700000" algn="tl">
                    <a:srgbClr val="000000">
                      <a:alpha val="43137"/>
                    </a:srgbClr>
                  </a:outerShdw>
                </a:effectLst>
              </a:rPr>
              <a:t>PowerPoint Presentation by Charlie Cook</a:t>
            </a:r>
          </a:p>
        </p:txBody>
      </p:sp>
      <p:sp>
        <p:nvSpPr>
          <p:cNvPr id="7" name="Rectangle 33"/>
          <p:cNvSpPr>
            <a:spLocks noChangeArrowheads="1"/>
          </p:cNvSpPr>
          <p:nvPr userDrawn="1"/>
        </p:nvSpPr>
        <p:spPr bwMode="auto">
          <a:xfrm>
            <a:off x="6072188" y="5802313"/>
            <a:ext cx="2487612"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1593903" algn="ctr" rotWithShape="0">
                    <a:schemeClr val="tx1"/>
                  </a:outerShdw>
                </a:effectLst>
              </a14:hiddenEffects>
            </a:ext>
          </a:extLst>
        </p:spPr>
        <p:txBody>
          <a:bodyPr wrap="none" anchor="b">
            <a:spAutoFit/>
          </a:bodyPr>
          <a:lstStyle>
            <a:lvl1pPr algn="ctr">
              <a:defRPr sz="1000">
                <a:solidFill>
                  <a:schemeClr val="tx1"/>
                </a:solidFill>
                <a:latin typeface="Arial" panose="020B0604020202020204" pitchFamily="34" charset="0"/>
              </a:defRPr>
            </a:lvl1pPr>
            <a:lvl2pPr marL="742950" indent="-285750" algn="ctr">
              <a:defRPr sz="1000">
                <a:solidFill>
                  <a:schemeClr val="tx1"/>
                </a:solidFill>
                <a:latin typeface="Arial" panose="020B0604020202020204" pitchFamily="34" charset="0"/>
              </a:defRPr>
            </a:lvl2pPr>
            <a:lvl3pPr marL="1143000" indent="-228600" algn="ctr">
              <a:defRPr sz="1000">
                <a:solidFill>
                  <a:schemeClr val="tx1"/>
                </a:solidFill>
                <a:latin typeface="Arial" panose="020B0604020202020204" pitchFamily="34" charset="0"/>
              </a:defRPr>
            </a:lvl3pPr>
            <a:lvl4pPr marL="1600200" indent="-228600" algn="ctr">
              <a:defRPr sz="1000">
                <a:solidFill>
                  <a:schemeClr val="tx1"/>
                </a:solidFill>
                <a:latin typeface="Arial" panose="020B0604020202020204" pitchFamily="34" charset="0"/>
              </a:defRPr>
            </a:lvl4pPr>
            <a:lvl5pPr marL="2057400" indent="-228600" algn="ctr">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eaLnBrk="1" hangingPunct="1">
              <a:defRPr/>
            </a:pPr>
            <a:r>
              <a:rPr lang="en-US" sz="900" b="1" i="1" dirty="0" smtClean="0">
                <a:solidFill>
                  <a:schemeClr val="bg1"/>
                </a:solidFill>
                <a:effectLst>
                  <a:outerShdw blurRad="38100" dist="38100" dir="2700000" algn="tl">
                    <a:srgbClr val="000000">
                      <a:alpha val="43137"/>
                    </a:srgbClr>
                  </a:outerShdw>
                </a:effectLst>
              </a:rPr>
              <a:t>Copyright </a:t>
            </a:r>
            <a:r>
              <a:rPr lang="en-US" sz="900" b="1" i="1" dirty="0" smtClean="0">
                <a:solidFill>
                  <a:schemeClr val="bg1"/>
                </a:solidFill>
                <a:effectLst>
                  <a:outerShdw blurRad="38100" dist="38100" dir="2700000" algn="tl">
                    <a:srgbClr val="000000">
                      <a:alpha val="43137"/>
                    </a:srgbClr>
                  </a:outerShdw>
                </a:effectLst>
                <a:cs typeface="Arial" panose="020B0604020202020204" pitchFamily="34" charset="0"/>
              </a:rPr>
              <a:t>© </a:t>
            </a:r>
            <a:r>
              <a:rPr lang="en-US" sz="900" b="1" i="1" dirty="0" smtClean="0">
                <a:solidFill>
                  <a:schemeClr val="bg1"/>
                </a:solidFill>
                <a:effectLst>
                  <a:outerShdw blurRad="38100" dist="38100" dir="2700000" algn="tl">
                    <a:srgbClr val="000000">
                      <a:alpha val="43137"/>
                    </a:srgbClr>
                  </a:outerShdw>
                </a:effectLst>
              </a:rPr>
              <a:t>2014 McGraw-Hill Education. </a:t>
            </a:r>
            <a:br>
              <a:rPr lang="en-US" sz="900" b="1" i="1" dirty="0" smtClean="0">
                <a:solidFill>
                  <a:schemeClr val="bg1"/>
                </a:solidFill>
                <a:effectLst>
                  <a:outerShdw blurRad="38100" dist="38100" dir="2700000" algn="tl">
                    <a:srgbClr val="000000">
                      <a:alpha val="43137"/>
                    </a:srgbClr>
                  </a:outerShdw>
                </a:effectLst>
              </a:rPr>
            </a:br>
            <a:r>
              <a:rPr lang="en-US" sz="900" b="1" i="1" dirty="0" smtClean="0">
                <a:solidFill>
                  <a:schemeClr val="bg1"/>
                </a:solidFill>
                <a:effectLst>
                  <a:outerShdw blurRad="38100" dist="38100" dir="2700000" algn="tl">
                    <a:srgbClr val="000000">
                      <a:alpha val="43137"/>
                    </a:srgbClr>
                  </a:outerShdw>
                </a:effectLst>
              </a:rPr>
              <a:t>All Rights Reserved.</a:t>
            </a: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1"/>
          </p:nvPr>
        </p:nvSpPr>
        <p:spPr/>
        <p:txBody>
          <a:bodyPr/>
          <a:lstStyle>
            <a:lvl1pPr>
              <a:defRPr/>
            </a:lvl1pPr>
          </a:lstStyle>
          <a:p>
            <a:r>
              <a:rPr lang="en-US" dirty="0" smtClean="0"/>
              <a:t>9</a:t>
            </a:r>
            <a:r>
              <a:rPr lang="en-US" dirty="0" smtClean="0">
                <a:cs typeface="Times New Roman" panose="02020603050405020304" pitchFamily="18" charset="0"/>
              </a:rPr>
              <a:t>–</a:t>
            </a:r>
            <a:fld id="{99A9600D-45E7-4CF0-AB14-5C77CDB2B045}" type="slidenum">
              <a:rPr lang="en-US" smtClean="0"/>
              <a:pPr/>
              <a:t>‹#›</a:t>
            </a:fld>
            <a:endParaRPr lang="en-US" dirty="0"/>
          </a:p>
        </p:txBody>
      </p:sp>
    </p:spTree>
    <p:extLst>
      <p:ext uri="{BB962C8B-B14F-4D97-AF65-F5344CB8AC3E}">
        <p14:creationId xmlns:p14="http://schemas.microsoft.com/office/powerpoint/2010/main" val="57525665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Slide Number Placeholder 3"/>
          <p:cNvSpPr>
            <a:spLocks noGrp="1"/>
          </p:cNvSpPr>
          <p:nvPr>
            <p:ph type="sldNum" sz="quarter" idx="11"/>
          </p:nvPr>
        </p:nvSpPr>
        <p:spPr/>
        <p:txBody>
          <a:bodyPr/>
          <a:lstStyle>
            <a:lvl1pPr>
              <a:defRPr/>
            </a:lvl1pPr>
          </a:lstStyle>
          <a:p>
            <a:r>
              <a:rPr lang="en-US" dirty="0" smtClean="0"/>
              <a:t>9</a:t>
            </a:r>
            <a:r>
              <a:rPr lang="en-US" dirty="0" smtClean="0">
                <a:cs typeface="Times New Roman" panose="02020603050405020304" pitchFamily="18" charset="0"/>
              </a:rPr>
              <a:t>–</a:t>
            </a:r>
            <a:fld id="{14730FF1-74CE-4463-A621-CE9BB931BE24}" type="slidenum">
              <a:rPr lang="en-US" smtClean="0"/>
              <a:pPr/>
              <a:t>‹#›</a:t>
            </a:fld>
            <a:endParaRPr lang="en-US" dirty="0"/>
          </a:p>
        </p:txBody>
      </p:sp>
    </p:spTree>
    <p:extLst>
      <p:ext uri="{BB962C8B-B14F-4D97-AF65-F5344CB8AC3E}">
        <p14:creationId xmlns:p14="http://schemas.microsoft.com/office/powerpoint/2010/main" val="156844348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219200"/>
            <a:ext cx="3962400" cy="5135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19200"/>
            <a:ext cx="3962400" cy="5135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1"/>
          </p:nvPr>
        </p:nvSpPr>
        <p:spPr/>
        <p:txBody>
          <a:bodyPr/>
          <a:lstStyle>
            <a:lvl1pPr>
              <a:defRPr/>
            </a:lvl1pPr>
          </a:lstStyle>
          <a:p>
            <a:r>
              <a:rPr lang="en-US" dirty="0"/>
              <a:t>9</a:t>
            </a:r>
            <a:r>
              <a:rPr lang="en-US" dirty="0">
                <a:cs typeface="Times New Roman" panose="02020603050405020304" pitchFamily="18" charset="0"/>
              </a:rPr>
              <a:t>–</a:t>
            </a:r>
            <a:fld id="{26A5DC68-9671-4A86-BE6C-960D48632E8F}" type="slidenum">
              <a:rPr lang="en-US"/>
              <a:pPr/>
              <a:t>‹#›</a:t>
            </a:fld>
            <a:endParaRPr lang="en-US" dirty="0"/>
          </a:p>
        </p:txBody>
      </p:sp>
    </p:spTree>
    <p:extLst>
      <p:ext uri="{BB962C8B-B14F-4D97-AF65-F5344CB8AC3E}">
        <p14:creationId xmlns:p14="http://schemas.microsoft.com/office/powerpoint/2010/main" val="34486440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11" name="Rectangle 3"/>
          <p:cNvSpPr>
            <a:spLocks noGrp="1" noChangeArrowheads="1"/>
          </p:cNvSpPr>
          <p:nvPr>
            <p:ph type="sldNum" sz="quarter" idx="4"/>
          </p:nvPr>
        </p:nvSpPr>
        <p:spPr bwMode="auto">
          <a:xfrm>
            <a:off x="6492875" y="6553200"/>
            <a:ext cx="21177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a:defRPr i="1">
                <a:effectLst>
                  <a:outerShdw blurRad="38100" dist="38100" dir="2700000" algn="tl">
                    <a:srgbClr val="C0C0C0"/>
                  </a:outerShdw>
                </a:effectLst>
              </a:defRPr>
            </a:lvl1pPr>
          </a:lstStyle>
          <a:p>
            <a:r>
              <a:rPr lang="en-US" dirty="0" smtClean="0"/>
              <a:t>9</a:t>
            </a:r>
            <a:r>
              <a:rPr lang="en-US" dirty="0" smtClean="0">
                <a:cs typeface="Times New Roman" panose="02020603050405020304" pitchFamily="18" charset="0"/>
              </a:rPr>
              <a:t>–</a:t>
            </a:r>
            <a:fld id="{B049FE56-CC7F-4BE2-B4D1-36EE4941209D}" type="slidenum">
              <a:rPr lang="en-US" smtClean="0"/>
              <a:pPr/>
              <a:t>‹#›</a:t>
            </a:fld>
            <a:endParaRPr lang="en-US" dirty="0"/>
          </a:p>
        </p:txBody>
      </p:sp>
      <p:sp>
        <p:nvSpPr>
          <p:cNvPr id="43012" name="Rectangle 4"/>
          <p:cNvSpPr>
            <a:spLocks noGrp="1" noChangeArrowheads="1"/>
          </p:cNvSpPr>
          <p:nvPr>
            <p:ph type="title"/>
          </p:nvPr>
        </p:nvSpPr>
        <p:spPr bwMode="blackWhite">
          <a:xfrm>
            <a:off x="495300" y="263525"/>
            <a:ext cx="8153400" cy="823913"/>
          </a:xfrm>
          <a:prstGeom prst="roundRect">
            <a:avLst>
              <a:gd name="adj" fmla="val 8130"/>
            </a:avLst>
          </a:prstGeom>
          <a:blipFill dpi="0" rotWithShape="1">
            <a:blip r:embed="rId6">
              <a:extLst>
                <a:ext uri="{28A0092B-C50C-407E-A947-70E740481C1C}">
                  <a14:useLocalDpi xmlns:a14="http://schemas.microsoft.com/office/drawing/2010/main" val="0"/>
                </a:ext>
              </a:extLst>
            </a:blip>
            <a:srcRect/>
            <a:stretch>
              <a:fillRect/>
            </a:stretch>
          </a:blipFill>
          <a:ln w="9525">
            <a:solidFill>
              <a:srgbClr val="4D4D4D"/>
            </a:solidFill>
            <a:round/>
            <a:headEnd/>
            <a:tailEnd/>
          </a:ln>
          <a:effectLst>
            <a:outerShdw blurRad="50800" dist="38100" dir="2700000" algn="tl" rotWithShape="0">
              <a:prstClr val="black">
                <a:alpha val="40000"/>
              </a:prstClr>
            </a:outerShdw>
          </a:effectLst>
        </p:spPr>
        <p:txBody>
          <a:bodyPr vert="horz" wrap="square" lIns="91440" tIns="137160" rIns="91440" bIns="137160" numCol="1" anchor="t" anchorCtr="0" compatLnSpc="1">
            <a:prstTxWarp prst="textNoShape">
              <a:avLst/>
            </a:prstTxWarp>
            <a:spAutoFit/>
          </a:bodyPr>
          <a:lstStyle/>
          <a:p>
            <a:pPr lvl="0"/>
            <a:endParaRPr lang="en-US" smtClean="0"/>
          </a:p>
        </p:txBody>
      </p:sp>
      <p:sp>
        <p:nvSpPr>
          <p:cNvPr id="43013" name="Rectangle 5"/>
          <p:cNvSpPr>
            <a:spLocks noGrp="1" noChangeArrowheads="1"/>
          </p:cNvSpPr>
          <p:nvPr>
            <p:ph type="body" idx="1"/>
          </p:nvPr>
        </p:nvSpPr>
        <p:spPr bwMode="auto">
          <a:xfrm>
            <a:off x="533400" y="1219200"/>
            <a:ext cx="80772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3" r:id="rId3"/>
    <p:sldLayoutId id="2147483664" r:id="rId4"/>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013">
                                            <p:txEl>
                                              <p:pRg st="0" end="0"/>
                                            </p:txEl>
                                          </p:spTgt>
                                        </p:tgtEl>
                                        <p:attrNameLst>
                                          <p:attrName>style.visibility</p:attrName>
                                        </p:attrNameLst>
                                      </p:cBhvr>
                                      <p:to>
                                        <p:strVal val="visible"/>
                                      </p:to>
                                    </p:set>
                                    <p:animEffect transition="in" filter="wipe(left)">
                                      <p:cBhvr>
                                        <p:cTn id="7" dur="500"/>
                                        <p:tgtEl>
                                          <p:spTgt spid="43013">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3013">
                                            <p:txEl>
                                              <p:pRg st="1" end="1"/>
                                            </p:txEl>
                                          </p:spTgt>
                                        </p:tgtEl>
                                        <p:attrNameLst>
                                          <p:attrName>style.visibility</p:attrName>
                                        </p:attrNameLst>
                                      </p:cBhvr>
                                      <p:to>
                                        <p:strVal val="visible"/>
                                      </p:to>
                                    </p:set>
                                    <p:animEffect transition="in" filter="wipe(left)">
                                      <p:cBhvr>
                                        <p:cTn id="11" dur="500"/>
                                        <p:tgtEl>
                                          <p:spTgt spid="43013">
                                            <p:txEl>
                                              <p:pRg st="1" end="1"/>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3013">
                                            <p:txEl>
                                              <p:pRg st="2" end="2"/>
                                            </p:txEl>
                                          </p:spTgt>
                                        </p:tgtEl>
                                        <p:attrNameLst>
                                          <p:attrName>style.visibility</p:attrName>
                                        </p:attrNameLst>
                                      </p:cBhvr>
                                      <p:to>
                                        <p:strVal val="visible"/>
                                      </p:to>
                                    </p:set>
                                    <p:animEffect transition="in" filter="wipe(left)">
                                      <p:cBhvr>
                                        <p:cTn id="15" dur="500"/>
                                        <p:tgtEl>
                                          <p:spTgt spid="43013">
                                            <p:txEl>
                                              <p:pRg st="2" end="2"/>
                                            </p:txEl>
                                          </p:spTgt>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3013">
                                            <p:txEl>
                                              <p:pRg st="3" end="3"/>
                                            </p:txEl>
                                          </p:spTgt>
                                        </p:tgtEl>
                                        <p:attrNameLst>
                                          <p:attrName>style.visibility</p:attrName>
                                        </p:attrNameLst>
                                      </p:cBhvr>
                                      <p:to>
                                        <p:strVal val="visible"/>
                                      </p:to>
                                    </p:set>
                                    <p:animEffect transition="in" filter="wipe(left)">
                                      <p:cBhvr>
                                        <p:cTn id="19" dur="500"/>
                                        <p:tgtEl>
                                          <p:spTgt spid="43013">
                                            <p:txEl>
                                              <p:pRg st="3" end="3"/>
                                            </p:txEl>
                                          </p:spTgt>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43013">
                                            <p:txEl>
                                              <p:pRg st="4" end="4"/>
                                            </p:txEl>
                                          </p:spTgt>
                                        </p:tgtEl>
                                        <p:attrNameLst>
                                          <p:attrName>style.visibility</p:attrName>
                                        </p:attrNameLst>
                                      </p:cBhvr>
                                      <p:to>
                                        <p:strVal val="visible"/>
                                      </p:to>
                                    </p:set>
                                    <p:animEffect transition="in" filter="wipe(left)">
                                      <p:cBhvr>
                                        <p:cTn id="23" dur="500"/>
                                        <p:tgtEl>
                                          <p:spTgt spid="430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3" grpId="0" uiExpand="1" build="p" autoUpdateAnimBg="0">
        <p:tmplLst>
          <p:tmpl lvl="1">
            <p:tnLst>
              <p:par>
                <p:cTn presetID="22" presetClass="entr" presetSubtype="8" fill="hold" nodeType="clickEffect">
                  <p:stCondLst>
                    <p:cond delay="0"/>
                  </p:stCondLst>
                  <p:childTnLst>
                    <p:set>
                      <p:cBhvr>
                        <p:cTn dur="1" fill="hold">
                          <p:stCondLst>
                            <p:cond delay="0"/>
                          </p:stCondLst>
                        </p:cTn>
                        <p:tgtEl>
                          <p:spTgt spid="43013"/>
                        </p:tgtEl>
                        <p:attrNameLst>
                          <p:attrName>style.visibility</p:attrName>
                        </p:attrNameLst>
                      </p:cBhvr>
                      <p:to>
                        <p:strVal val="visible"/>
                      </p:to>
                    </p:set>
                    <p:animEffect transition="in" filter="wipe(left)">
                      <p:cBhvr>
                        <p:cTn dur="500"/>
                        <p:tgtEl>
                          <p:spTgt spid="43013"/>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43013"/>
                        </p:tgtEl>
                        <p:attrNameLst>
                          <p:attrName>style.visibility</p:attrName>
                        </p:attrNameLst>
                      </p:cBhvr>
                      <p:to>
                        <p:strVal val="visible"/>
                      </p:to>
                    </p:set>
                    <p:animEffect transition="in" filter="wipe(left)">
                      <p:cBhvr>
                        <p:cTn dur="500"/>
                        <p:tgtEl>
                          <p:spTgt spid="43013"/>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43013"/>
                        </p:tgtEl>
                        <p:attrNameLst>
                          <p:attrName>style.visibility</p:attrName>
                        </p:attrNameLst>
                      </p:cBhvr>
                      <p:to>
                        <p:strVal val="visible"/>
                      </p:to>
                    </p:set>
                    <p:animEffect transition="in" filter="wipe(left)">
                      <p:cBhvr>
                        <p:cTn dur="500"/>
                        <p:tgtEl>
                          <p:spTgt spid="43013"/>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43013"/>
                        </p:tgtEl>
                        <p:attrNameLst>
                          <p:attrName>style.visibility</p:attrName>
                        </p:attrNameLst>
                      </p:cBhvr>
                      <p:to>
                        <p:strVal val="visible"/>
                      </p:to>
                    </p:set>
                    <p:animEffect transition="in" filter="wipe(left)">
                      <p:cBhvr>
                        <p:cTn dur="500"/>
                        <p:tgtEl>
                          <p:spTgt spid="43013"/>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43013"/>
                        </p:tgtEl>
                        <p:attrNameLst>
                          <p:attrName>style.visibility</p:attrName>
                        </p:attrNameLst>
                      </p:cBhvr>
                      <p:to>
                        <p:strVal val="visible"/>
                      </p:to>
                    </p:set>
                    <p:animEffect transition="in" filter="wipe(left)">
                      <p:cBhvr>
                        <p:cTn dur="500"/>
                        <p:tgtEl>
                          <p:spTgt spid="43013"/>
                        </p:tgtEl>
                      </p:cBhvr>
                    </p:animEffect>
                  </p:childTnLst>
                </p:cTn>
              </p:par>
            </p:tnLst>
          </p:tmpl>
        </p:tmplLst>
      </p:bldP>
    </p:bldLst>
  </p:timing>
  <p:hf hdr="0" ftr="0" dt="0"/>
  <p:txStyles>
    <p:titleStyle>
      <a:lvl1pPr algn="ctr" rtl="0" fontAlgn="base">
        <a:spcBef>
          <a:spcPct val="0"/>
        </a:spcBef>
        <a:spcAft>
          <a:spcPct val="0"/>
        </a:spcAft>
        <a:defRPr sz="3200" kern="1200">
          <a:solidFill>
            <a:srgbClr val="F8F8F8"/>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3200">
          <a:solidFill>
            <a:srgbClr val="F8F8F8"/>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3200">
          <a:solidFill>
            <a:srgbClr val="F8F8F8"/>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3200">
          <a:solidFill>
            <a:srgbClr val="F8F8F8"/>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3200">
          <a:solidFill>
            <a:srgbClr val="F8F8F8"/>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3200">
          <a:solidFill>
            <a:srgbClr val="F8F8F8"/>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3200">
          <a:solidFill>
            <a:srgbClr val="F8F8F8"/>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3200">
          <a:solidFill>
            <a:srgbClr val="F8F8F8"/>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3200">
          <a:solidFill>
            <a:srgbClr val="F8F8F8"/>
          </a:solidFill>
          <a:effectLst>
            <a:outerShdw blurRad="38100" dist="38100" dir="2700000" algn="tl">
              <a:srgbClr val="000000"/>
            </a:outerShdw>
          </a:effectLst>
          <a:latin typeface="Arial" panose="020B0604020202020204" pitchFamily="34" charset="0"/>
        </a:defRPr>
      </a:lvl9pPr>
    </p:titleStyle>
    <p:bodyStyle>
      <a:lvl1pPr marL="222250" indent="-222250" algn="l" rtl="0" fontAlgn="base">
        <a:spcBef>
          <a:spcPct val="20000"/>
        </a:spcBef>
        <a:spcAft>
          <a:spcPct val="0"/>
        </a:spcAft>
        <a:buChar char="•"/>
        <a:defRPr sz="2800" kern="1200">
          <a:solidFill>
            <a:srgbClr val="336699"/>
          </a:solidFill>
          <a:latin typeface="+mn-lt"/>
          <a:ea typeface="+mn-ea"/>
          <a:cs typeface="+mn-cs"/>
        </a:defRPr>
      </a:lvl1pPr>
      <a:lvl2pPr marL="633413" indent="-296863" algn="l" rtl="0" fontAlgn="base">
        <a:spcBef>
          <a:spcPct val="20000"/>
        </a:spcBef>
        <a:spcAft>
          <a:spcPct val="0"/>
        </a:spcAft>
        <a:buChar char="–"/>
        <a:defRPr sz="2400" kern="1200">
          <a:solidFill>
            <a:srgbClr val="990033"/>
          </a:solidFill>
          <a:latin typeface="+mn-lt"/>
          <a:ea typeface="+mn-ea"/>
          <a:cs typeface="+mn-cs"/>
        </a:defRPr>
      </a:lvl2pPr>
      <a:lvl3pPr marL="971550" indent="-174625" algn="l" rtl="0" fontAlgn="base">
        <a:spcBef>
          <a:spcPct val="20000"/>
        </a:spcBef>
        <a:spcAft>
          <a:spcPct val="0"/>
        </a:spcAft>
        <a:buSzPct val="90000"/>
        <a:buChar char="•"/>
        <a:defRPr sz="2000" kern="1200">
          <a:solidFill>
            <a:srgbClr val="006666"/>
          </a:solidFill>
          <a:latin typeface="Tahoma" panose="020B0604030504040204" pitchFamily="34" charset="0"/>
          <a:ea typeface="+mn-ea"/>
          <a:cs typeface="+mn-cs"/>
        </a:defRPr>
      </a:lvl3pPr>
      <a:lvl4pPr marL="1258888" indent="-173038" algn="l" rtl="0" fontAlgn="base">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1595438" indent="-160338" algn="l" rtl="0" fontAlgn="base">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3.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3.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5.wmf"/><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7.wmf"/><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cSld>
  <p:clrMapOvr>
    <a:masterClrMapping/>
  </p:clrMapOvr>
  <p:transition>
    <p:cut thruBlk="1"/>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9413"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1"/>
          </p:nvPr>
        </p:nvSpPr>
        <p:spPr/>
        <p:txBody>
          <a:bodyPr/>
          <a:lstStyle/>
          <a:p>
            <a:r>
              <a:rPr lang="en-US" dirty="0"/>
              <a:t>9</a:t>
            </a:r>
            <a:r>
              <a:rPr lang="en-US" dirty="0">
                <a:cs typeface="Times New Roman" panose="02020603050405020304" pitchFamily="18" charset="0"/>
              </a:rPr>
              <a:t>–</a:t>
            </a:r>
            <a:fld id="{74398F55-B077-424F-8401-37E73FC852CF}" type="slidenum">
              <a:rPr lang="en-US"/>
              <a:pPr/>
              <a:t>10</a:t>
            </a:fld>
            <a:endParaRPr lang="en-US" dirty="0"/>
          </a:p>
        </p:txBody>
      </p:sp>
      <p:sp>
        <p:nvSpPr>
          <p:cNvPr id="69634" name="AutoShape 2"/>
          <p:cNvSpPr>
            <a:spLocks noGrp="1" noChangeArrowheads="1"/>
          </p:cNvSpPr>
          <p:nvPr>
            <p:ph type="title"/>
          </p:nvPr>
        </p:nvSpPr>
        <p:spPr>
          <a:xfrm>
            <a:off x="493713" y="266700"/>
            <a:ext cx="8156575" cy="757238"/>
          </a:xfrm>
          <a:gradFill>
            <a:gsLst>
              <a:gs pos="0">
                <a:srgbClr val="990033">
                  <a:gamma/>
                  <a:shade val="46275"/>
                  <a:invGamma/>
                </a:srgbClr>
              </a:gs>
              <a:gs pos="50000">
                <a:srgbClr val="990033"/>
              </a:gs>
              <a:gs pos="100000">
                <a:srgbClr val="990033">
                  <a:gamma/>
                  <a:shade val="46275"/>
                  <a:invGamma/>
                </a:srgbClr>
              </a:gs>
            </a:gsLst>
            <a:lin ang="5400000"/>
          </a:gradFill>
          <a:ln/>
        </p:spPr>
        <p:txBody>
          <a:bodyPr/>
          <a:lstStyle/>
          <a:p>
            <a:r>
              <a:rPr lang="en-US" sz="2800" dirty="0"/>
              <a:t>Activity Graph</a:t>
            </a:r>
          </a:p>
        </p:txBody>
      </p:sp>
      <p:sp>
        <p:nvSpPr>
          <p:cNvPr id="69635" name="Text Box 3"/>
          <p:cNvSpPr txBox="1">
            <a:spLocks noChangeArrowheads="1"/>
          </p:cNvSpPr>
          <p:nvPr/>
        </p:nvSpPr>
        <p:spPr bwMode="auto">
          <a:xfrm>
            <a:off x="7407275" y="6172200"/>
            <a:ext cx="1279525" cy="274638"/>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sz="1200" b="1" dirty="0">
                <a:solidFill>
                  <a:srgbClr val="006666"/>
                </a:solidFill>
              </a:rPr>
              <a:t>FIGURE 9.2</a:t>
            </a:r>
            <a:endParaRPr lang="en-US" sz="1200" b="1" dirty="0">
              <a:solidFill>
                <a:srgbClr val="006666"/>
              </a:solidFill>
              <a:cs typeface="Arial" panose="020B0604020202020204" pitchFamily="34" charset="0"/>
            </a:endParaRPr>
          </a:p>
        </p:txBody>
      </p:sp>
      <p:pic>
        <p:nvPicPr>
          <p:cNvPr id="3" name="Picture 2"/>
          <p:cNvPicPr>
            <a:picLocks noChangeAspect="1"/>
          </p:cNvPicPr>
          <p:nvPr/>
        </p:nvPicPr>
        <p:blipFill>
          <a:blip r:embed="rId5"/>
          <a:stretch>
            <a:fillRect/>
          </a:stretch>
        </p:blipFill>
        <p:spPr>
          <a:xfrm>
            <a:off x="1624012" y="1173448"/>
            <a:ext cx="5895975" cy="5181600"/>
          </a:xfrm>
          <a:prstGeom prst="rect">
            <a:avLst/>
          </a:prstGeom>
        </p:spPr>
      </p:pic>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373342470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945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1"/>
          </p:nvPr>
        </p:nvSpPr>
        <p:spPr/>
        <p:txBody>
          <a:bodyPr/>
          <a:lstStyle/>
          <a:p>
            <a:r>
              <a:rPr lang="en-US" dirty="0"/>
              <a:t>9</a:t>
            </a:r>
            <a:r>
              <a:rPr lang="en-US" dirty="0">
                <a:cs typeface="Times New Roman" panose="02020603050405020304" pitchFamily="18" charset="0"/>
              </a:rPr>
              <a:t>–</a:t>
            </a:r>
            <a:fld id="{DF01590A-2364-4FB4-A9FB-C6B613EA9BE0}" type="slidenum">
              <a:rPr lang="en-US"/>
              <a:pPr/>
              <a:t>11</a:t>
            </a:fld>
            <a:endParaRPr lang="en-US" dirty="0"/>
          </a:p>
        </p:txBody>
      </p:sp>
      <p:sp>
        <p:nvSpPr>
          <p:cNvPr id="70658" name="AutoShape 2"/>
          <p:cNvSpPr>
            <a:spLocks noGrp="1" noChangeArrowheads="1"/>
          </p:cNvSpPr>
          <p:nvPr>
            <p:ph type="title"/>
          </p:nvPr>
        </p:nvSpPr>
        <p:spPr>
          <a:xfrm>
            <a:off x="481013" y="254000"/>
            <a:ext cx="8181975" cy="757238"/>
          </a:xfrm>
          <a:gradFill>
            <a:gsLst>
              <a:gs pos="0">
                <a:srgbClr val="990033">
                  <a:gamma/>
                  <a:shade val="46275"/>
                  <a:invGamma/>
                </a:srgbClr>
              </a:gs>
              <a:gs pos="50000">
                <a:srgbClr val="990033"/>
              </a:gs>
              <a:gs pos="100000">
                <a:srgbClr val="990033">
                  <a:gamma/>
                  <a:shade val="46275"/>
                  <a:invGamma/>
                </a:srgbClr>
              </a:gs>
            </a:gsLst>
            <a:lin ang="5400000"/>
          </a:gradFill>
          <a:ln/>
        </p:spPr>
        <p:txBody>
          <a:bodyPr/>
          <a:lstStyle/>
          <a:p>
            <a:r>
              <a:rPr lang="en-US" sz="2800" dirty="0"/>
              <a:t>Cost</a:t>
            </a:r>
            <a:r>
              <a:rPr lang="en-US" sz="2800" dirty="0">
                <a:cs typeface="Arial" panose="020B0604020202020204" pitchFamily="34" charset="0"/>
              </a:rPr>
              <a:t>–Duration Trade-off Example</a:t>
            </a:r>
          </a:p>
        </p:txBody>
      </p:sp>
      <p:sp>
        <p:nvSpPr>
          <p:cNvPr id="70659" name="Text Box 3"/>
          <p:cNvSpPr txBox="1">
            <a:spLocks noChangeArrowheads="1"/>
          </p:cNvSpPr>
          <p:nvPr/>
        </p:nvSpPr>
        <p:spPr bwMode="auto">
          <a:xfrm>
            <a:off x="7407275" y="6172200"/>
            <a:ext cx="1279525" cy="274638"/>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sz="1200" b="1" dirty="0">
                <a:solidFill>
                  <a:srgbClr val="006666"/>
                </a:solidFill>
              </a:rPr>
              <a:t>FIGURE 9.3</a:t>
            </a:r>
            <a:endParaRPr lang="en-US" sz="1200" b="1" dirty="0">
              <a:solidFill>
                <a:srgbClr val="006666"/>
              </a:solidFill>
              <a:cs typeface="Arial" panose="020B0604020202020204" pitchFamily="34" charset="0"/>
            </a:endParaRPr>
          </a:p>
        </p:txBody>
      </p:sp>
      <p:pic>
        <p:nvPicPr>
          <p:cNvPr id="7066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0513" y="1944688"/>
            <a:ext cx="6021387" cy="303847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30833411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nodeType="afterEffect">
                                  <p:stCondLst>
                                    <p:cond delay="0"/>
                                  </p:stCondLst>
                                  <p:childTnLst>
                                    <p:set>
                                      <p:cBhvr>
                                        <p:cTn id="6" dur="1" fill="hold">
                                          <p:stCondLst>
                                            <p:cond delay="0"/>
                                          </p:stCondLst>
                                        </p:cTn>
                                        <p:tgtEl>
                                          <p:spTgt spid="70660"/>
                                        </p:tgtEl>
                                        <p:attrNameLst>
                                          <p:attrName>style.visibility</p:attrName>
                                        </p:attrNameLst>
                                      </p:cBhvr>
                                      <p:to>
                                        <p:strVal val="visible"/>
                                      </p:to>
                                    </p:set>
                                    <p:animEffect transition="in" filter="box(in)">
                                      <p:cBhvr>
                                        <p:cTn id="7" dur="500"/>
                                        <p:tgtEl>
                                          <p:spTgt spid="70660"/>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57161"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a:stretch>
            <a:fillRect/>
          </a:stretch>
        </p:blipFill>
        <p:spPr>
          <a:xfrm>
            <a:off x="516228" y="1234464"/>
            <a:ext cx="5293159" cy="2743170"/>
          </a:xfrm>
          <a:prstGeom prst="rect">
            <a:avLst/>
          </a:prstGeom>
        </p:spPr>
      </p:pic>
      <p:pic>
        <p:nvPicPr>
          <p:cNvPr id="3" name="Picture 2"/>
          <p:cNvPicPr>
            <a:picLocks noChangeAspect="1"/>
          </p:cNvPicPr>
          <p:nvPr/>
        </p:nvPicPr>
        <p:blipFill>
          <a:blip r:embed="rId6"/>
          <a:stretch>
            <a:fillRect/>
          </a:stretch>
        </p:blipFill>
        <p:spPr>
          <a:xfrm>
            <a:off x="3474732" y="3841274"/>
            <a:ext cx="5190252" cy="2513774"/>
          </a:xfrm>
          <a:prstGeom prst="rect">
            <a:avLst/>
          </a:prstGeom>
        </p:spPr>
      </p:pic>
      <p:sp>
        <p:nvSpPr>
          <p:cNvPr id="7" name="Slide Number Placeholder 3"/>
          <p:cNvSpPr>
            <a:spLocks noGrp="1"/>
          </p:cNvSpPr>
          <p:nvPr>
            <p:ph type="sldNum" sz="quarter" idx="11"/>
          </p:nvPr>
        </p:nvSpPr>
        <p:spPr/>
        <p:txBody>
          <a:bodyPr/>
          <a:lstStyle/>
          <a:p>
            <a:r>
              <a:rPr lang="en-US" dirty="0"/>
              <a:t>9</a:t>
            </a:r>
            <a:r>
              <a:rPr lang="en-US" dirty="0">
                <a:cs typeface="Times New Roman" panose="02020603050405020304" pitchFamily="18" charset="0"/>
              </a:rPr>
              <a:t>–</a:t>
            </a:r>
            <a:fld id="{7D772932-22D4-43F6-B539-DEA726D3A939}" type="slidenum">
              <a:rPr lang="en-US"/>
              <a:pPr/>
              <a:t>12</a:t>
            </a:fld>
            <a:endParaRPr lang="en-US" dirty="0"/>
          </a:p>
        </p:txBody>
      </p:sp>
      <p:sp>
        <p:nvSpPr>
          <p:cNvPr id="92162" name="AutoShape 2"/>
          <p:cNvSpPr>
            <a:spLocks noGrp="1" noChangeArrowheads="1"/>
          </p:cNvSpPr>
          <p:nvPr>
            <p:ph type="title"/>
          </p:nvPr>
        </p:nvSpPr>
        <p:spPr>
          <a:xfrm>
            <a:off x="481013" y="254000"/>
            <a:ext cx="8181975" cy="757238"/>
          </a:xfrm>
          <a:gradFill>
            <a:gsLst>
              <a:gs pos="0">
                <a:srgbClr val="990033">
                  <a:gamma/>
                  <a:shade val="46275"/>
                  <a:invGamma/>
                </a:srgbClr>
              </a:gs>
              <a:gs pos="50000">
                <a:srgbClr val="990033"/>
              </a:gs>
              <a:gs pos="100000">
                <a:srgbClr val="990033">
                  <a:gamma/>
                  <a:shade val="46275"/>
                  <a:invGamma/>
                </a:srgbClr>
              </a:gs>
            </a:gsLst>
            <a:lin ang="5400000"/>
          </a:gradFill>
          <a:ln/>
        </p:spPr>
        <p:txBody>
          <a:bodyPr/>
          <a:lstStyle/>
          <a:p>
            <a:r>
              <a:rPr lang="en-US" sz="2800" dirty="0"/>
              <a:t>Cost</a:t>
            </a:r>
            <a:r>
              <a:rPr lang="en-US" sz="2800" dirty="0">
                <a:cs typeface="Arial" panose="020B0604020202020204" pitchFamily="34" charset="0"/>
              </a:rPr>
              <a:t>–Duration Trade-off Example (cont’d)</a:t>
            </a:r>
          </a:p>
        </p:txBody>
      </p:sp>
      <p:sp>
        <p:nvSpPr>
          <p:cNvPr id="92163" name="Text Box 3"/>
          <p:cNvSpPr txBox="1">
            <a:spLocks noChangeArrowheads="1"/>
          </p:cNvSpPr>
          <p:nvPr/>
        </p:nvSpPr>
        <p:spPr bwMode="auto">
          <a:xfrm>
            <a:off x="6308725" y="6172200"/>
            <a:ext cx="2378075" cy="274638"/>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sz="1200" b="1" dirty="0">
                <a:solidFill>
                  <a:srgbClr val="006666"/>
                </a:solidFill>
              </a:rPr>
              <a:t>FIGURE 9.3 (cont’d)</a:t>
            </a:r>
            <a:endParaRPr lang="en-US" sz="1200" b="1" dirty="0">
              <a:solidFill>
                <a:srgbClr val="006666"/>
              </a:solidFill>
              <a:cs typeface="Arial" panose="020B0604020202020204" pitchFamily="34" charset="0"/>
            </a:endParaRP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5136136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405"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1"/>
          </p:nvPr>
        </p:nvSpPr>
        <p:spPr/>
        <p:txBody>
          <a:bodyPr/>
          <a:lstStyle/>
          <a:p>
            <a:r>
              <a:rPr lang="en-US" dirty="0"/>
              <a:t>9</a:t>
            </a:r>
            <a:r>
              <a:rPr lang="en-US" dirty="0">
                <a:cs typeface="Times New Roman" panose="02020603050405020304" pitchFamily="18" charset="0"/>
              </a:rPr>
              <a:t>–</a:t>
            </a:r>
            <a:fld id="{BD0660EE-CCA8-4019-83BD-8E6312408AC3}" type="slidenum">
              <a:rPr lang="en-US"/>
              <a:pPr/>
              <a:t>13</a:t>
            </a:fld>
            <a:endParaRPr lang="en-US" dirty="0"/>
          </a:p>
        </p:txBody>
      </p:sp>
      <p:sp>
        <p:nvSpPr>
          <p:cNvPr id="71682" name="AutoShape 2"/>
          <p:cNvSpPr>
            <a:spLocks noGrp="1" noChangeArrowheads="1"/>
          </p:cNvSpPr>
          <p:nvPr>
            <p:ph type="title"/>
          </p:nvPr>
        </p:nvSpPr>
        <p:spPr>
          <a:xfrm>
            <a:off x="493713" y="266700"/>
            <a:ext cx="8156575" cy="757238"/>
          </a:xfrm>
          <a:gradFill>
            <a:gsLst>
              <a:gs pos="0">
                <a:srgbClr val="990033">
                  <a:gamma/>
                  <a:shade val="46275"/>
                  <a:invGamma/>
                </a:srgbClr>
              </a:gs>
              <a:gs pos="50000">
                <a:srgbClr val="990033"/>
              </a:gs>
              <a:gs pos="100000">
                <a:srgbClr val="990033">
                  <a:gamma/>
                  <a:shade val="46275"/>
                  <a:invGamma/>
                </a:srgbClr>
              </a:gs>
            </a:gsLst>
            <a:lin ang="5400000"/>
          </a:gradFill>
          <a:ln/>
        </p:spPr>
        <p:txBody>
          <a:bodyPr/>
          <a:lstStyle/>
          <a:p>
            <a:r>
              <a:rPr lang="en-US" sz="2800" dirty="0"/>
              <a:t>Cost</a:t>
            </a:r>
            <a:r>
              <a:rPr lang="en-US" sz="2800" dirty="0">
                <a:cs typeface="Arial" panose="020B0604020202020204" pitchFamily="34" charset="0"/>
              </a:rPr>
              <a:t>–Duration Trade-off Example (cont’d)</a:t>
            </a:r>
          </a:p>
        </p:txBody>
      </p:sp>
      <p:sp>
        <p:nvSpPr>
          <p:cNvPr id="71683" name="Text Box 3"/>
          <p:cNvSpPr txBox="1">
            <a:spLocks noChangeArrowheads="1"/>
          </p:cNvSpPr>
          <p:nvPr/>
        </p:nvSpPr>
        <p:spPr bwMode="auto">
          <a:xfrm>
            <a:off x="6858000" y="6172200"/>
            <a:ext cx="1828800" cy="274638"/>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sz="1200" b="1" dirty="0">
                <a:solidFill>
                  <a:srgbClr val="006666"/>
                </a:solidFill>
              </a:rPr>
              <a:t>FIGURE 9.4</a:t>
            </a:r>
            <a:endParaRPr lang="en-US" sz="1200" b="1" dirty="0">
              <a:solidFill>
                <a:srgbClr val="006666"/>
              </a:solidFill>
              <a:cs typeface="Arial" panose="020B0604020202020204" pitchFamily="34" charset="0"/>
            </a:endParaRPr>
          </a:p>
        </p:txBody>
      </p:sp>
      <p:pic>
        <p:nvPicPr>
          <p:cNvPr id="3" name="Picture 2"/>
          <p:cNvPicPr>
            <a:picLocks noChangeAspect="1"/>
          </p:cNvPicPr>
          <p:nvPr/>
        </p:nvPicPr>
        <p:blipFill>
          <a:blip r:embed="rId5"/>
          <a:stretch>
            <a:fillRect/>
          </a:stretch>
        </p:blipFill>
        <p:spPr>
          <a:xfrm>
            <a:off x="2103148" y="1388694"/>
            <a:ext cx="4937704" cy="5033162"/>
          </a:xfrm>
          <a:prstGeom prst="rect">
            <a:avLst/>
          </a:prstGeom>
        </p:spPr>
      </p:pic>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39212327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29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1"/>
          </p:nvPr>
        </p:nvSpPr>
        <p:spPr/>
        <p:txBody>
          <a:bodyPr/>
          <a:lstStyle/>
          <a:p>
            <a:r>
              <a:rPr lang="en-US" dirty="0"/>
              <a:t>9</a:t>
            </a:r>
            <a:r>
              <a:rPr lang="en-US" dirty="0">
                <a:cs typeface="Times New Roman" panose="02020603050405020304" pitchFamily="18" charset="0"/>
              </a:rPr>
              <a:t>–</a:t>
            </a:r>
            <a:fld id="{8A411BFE-E215-416B-8FFE-44A392971B5F}" type="slidenum">
              <a:rPr lang="en-US"/>
              <a:pPr/>
              <a:t>14</a:t>
            </a:fld>
            <a:endParaRPr lang="en-US" dirty="0"/>
          </a:p>
        </p:txBody>
      </p:sp>
      <p:sp>
        <p:nvSpPr>
          <p:cNvPr id="94210" name="AutoShape 2"/>
          <p:cNvSpPr>
            <a:spLocks noGrp="1" noChangeArrowheads="1"/>
          </p:cNvSpPr>
          <p:nvPr>
            <p:ph type="title"/>
          </p:nvPr>
        </p:nvSpPr>
        <p:spPr>
          <a:xfrm>
            <a:off x="493713" y="266700"/>
            <a:ext cx="8156575" cy="757238"/>
          </a:xfrm>
          <a:gradFill>
            <a:gsLst>
              <a:gs pos="0">
                <a:srgbClr val="990033">
                  <a:gamma/>
                  <a:shade val="46275"/>
                  <a:invGamma/>
                </a:srgbClr>
              </a:gs>
              <a:gs pos="50000">
                <a:srgbClr val="990033"/>
              </a:gs>
              <a:gs pos="100000">
                <a:srgbClr val="990033">
                  <a:gamma/>
                  <a:shade val="46275"/>
                  <a:invGamma/>
                </a:srgbClr>
              </a:gs>
            </a:gsLst>
            <a:lin ang="5400000"/>
          </a:gradFill>
          <a:ln/>
        </p:spPr>
        <p:txBody>
          <a:bodyPr/>
          <a:lstStyle/>
          <a:p>
            <a:r>
              <a:rPr lang="en-US" sz="2800" dirty="0"/>
              <a:t>Cost</a:t>
            </a:r>
            <a:r>
              <a:rPr lang="en-US" sz="2800" dirty="0">
                <a:cs typeface="Arial" panose="020B0604020202020204" pitchFamily="34" charset="0"/>
              </a:rPr>
              <a:t>–Duration Trade-off Example (cont’d)</a:t>
            </a:r>
          </a:p>
        </p:txBody>
      </p:sp>
      <p:sp>
        <p:nvSpPr>
          <p:cNvPr id="94214" name="Text Box 6"/>
          <p:cNvSpPr txBox="1">
            <a:spLocks noChangeArrowheads="1"/>
          </p:cNvSpPr>
          <p:nvPr/>
        </p:nvSpPr>
        <p:spPr bwMode="auto">
          <a:xfrm>
            <a:off x="6858000" y="6172200"/>
            <a:ext cx="1828800" cy="274638"/>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sz="1200" b="1" dirty="0">
                <a:solidFill>
                  <a:srgbClr val="006666"/>
                </a:solidFill>
              </a:rPr>
              <a:t>FIGURE 9.4 (cont’d)</a:t>
            </a:r>
            <a:endParaRPr lang="en-US" sz="1200" b="1" dirty="0">
              <a:solidFill>
                <a:srgbClr val="006666"/>
              </a:solidFill>
              <a:cs typeface="Arial" panose="020B0604020202020204" pitchFamily="34" charset="0"/>
            </a:endParaRPr>
          </a:p>
        </p:txBody>
      </p:sp>
      <p:pic>
        <p:nvPicPr>
          <p:cNvPr id="2" name="Picture 1"/>
          <p:cNvPicPr>
            <a:picLocks noChangeAspect="1"/>
          </p:cNvPicPr>
          <p:nvPr/>
        </p:nvPicPr>
        <p:blipFill>
          <a:blip r:embed="rId5"/>
          <a:stretch>
            <a:fillRect/>
          </a:stretch>
        </p:blipFill>
        <p:spPr>
          <a:xfrm>
            <a:off x="1881187" y="1600220"/>
            <a:ext cx="5381625" cy="2619375"/>
          </a:xfrm>
          <a:prstGeom prst="rect">
            <a:avLst/>
          </a:prstGeo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83484468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7284"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1"/>
          </p:nvPr>
        </p:nvSpPr>
        <p:spPr/>
        <p:txBody>
          <a:bodyPr/>
          <a:lstStyle/>
          <a:p>
            <a:r>
              <a:rPr lang="en-US" dirty="0"/>
              <a:t>9</a:t>
            </a:r>
            <a:r>
              <a:rPr lang="en-US" dirty="0">
                <a:cs typeface="Times New Roman" panose="02020603050405020304" pitchFamily="18" charset="0"/>
              </a:rPr>
              <a:t>–</a:t>
            </a:r>
            <a:fld id="{2125FC22-E5C0-4D25-83A2-CA5DD40962E8}" type="slidenum">
              <a:rPr lang="en-US"/>
              <a:pPr/>
              <a:t>15</a:t>
            </a:fld>
            <a:endParaRPr lang="en-US" dirty="0"/>
          </a:p>
        </p:txBody>
      </p:sp>
      <p:sp>
        <p:nvSpPr>
          <p:cNvPr id="72706" name="AutoShape 2"/>
          <p:cNvSpPr>
            <a:spLocks noGrp="1" noChangeArrowheads="1"/>
          </p:cNvSpPr>
          <p:nvPr>
            <p:ph type="title"/>
          </p:nvPr>
        </p:nvSpPr>
        <p:spPr>
          <a:xfrm>
            <a:off x="493713" y="266700"/>
            <a:ext cx="8156575" cy="757238"/>
          </a:xfrm>
          <a:gradFill>
            <a:gsLst>
              <a:gs pos="0">
                <a:srgbClr val="990033">
                  <a:gamma/>
                  <a:shade val="46275"/>
                  <a:invGamma/>
                </a:srgbClr>
              </a:gs>
              <a:gs pos="50000">
                <a:srgbClr val="990033"/>
              </a:gs>
              <a:gs pos="100000">
                <a:srgbClr val="990033">
                  <a:gamma/>
                  <a:shade val="46275"/>
                  <a:invGamma/>
                </a:srgbClr>
              </a:gs>
            </a:gsLst>
            <a:lin ang="5400000"/>
          </a:gradFill>
          <a:ln/>
        </p:spPr>
        <p:txBody>
          <a:bodyPr/>
          <a:lstStyle/>
          <a:p>
            <a:r>
              <a:rPr lang="en-US" sz="2800" dirty="0"/>
              <a:t>Summary Costs by Duration</a:t>
            </a:r>
          </a:p>
        </p:txBody>
      </p:sp>
      <p:sp>
        <p:nvSpPr>
          <p:cNvPr id="72707" name="Text Box 3"/>
          <p:cNvSpPr txBox="1">
            <a:spLocks noChangeArrowheads="1"/>
          </p:cNvSpPr>
          <p:nvPr/>
        </p:nvSpPr>
        <p:spPr bwMode="auto">
          <a:xfrm>
            <a:off x="7407275" y="6172200"/>
            <a:ext cx="1279525" cy="274638"/>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sz="1200" b="1" dirty="0">
                <a:solidFill>
                  <a:srgbClr val="006666"/>
                </a:solidFill>
              </a:rPr>
              <a:t>FIGURE 9.5</a:t>
            </a:r>
            <a:endParaRPr lang="en-US" sz="1200" b="1" dirty="0">
              <a:solidFill>
                <a:srgbClr val="006666"/>
              </a:solidFill>
              <a:cs typeface="Arial" panose="020B0604020202020204" pitchFamily="34" charset="0"/>
            </a:endParaRPr>
          </a:p>
        </p:txBody>
      </p:sp>
      <p:pic>
        <p:nvPicPr>
          <p:cNvPr id="72712" name="Picture 8" descr="090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5325" y="1600200"/>
            <a:ext cx="5192713" cy="2590800"/>
          </a:xfrm>
          <a:prstGeom prst="rect">
            <a:avLst/>
          </a:prstGeom>
          <a:noFill/>
          <a:extLst>
            <a:ext uri="{909E8E84-426E-40DD-AFC4-6F175D3DCCD1}">
              <a14:hiddenFill xmlns:a14="http://schemas.microsoft.com/office/drawing/2010/main">
                <a:solidFill>
                  <a:srgbClr val="FFFFFF"/>
                </a:solidFill>
              </a14:hiddenFill>
            </a:ext>
          </a:extLst>
        </p:spPr>
      </p:pic>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9406084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72712"/>
                                        </p:tgtEl>
                                        <p:attrNameLst>
                                          <p:attrName>style.visibility</p:attrName>
                                        </p:attrNameLst>
                                      </p:cBhvr>
                                      <p:to>
                                        <p:strVal val="visible"/>
                                      </p:to>
                                    </p:set>
                                    <p:animEffect transition="in" filter="wipe(up)">
                                      <p:cBhvr>
                                        <p:cTn id="7" dur="1000"/>
                                        <p:tgtEl>
                                          <p:spTgt spid="7271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46735" fill="hold"/>
                                        <p:tgtEl>
                                          <p:spTgt spid="2"/>
                                        </p:tgtEl>
                                      </p:cBhvr>
                                    </p:cmd>
                                  </p:childTnLst>
                                </p:cTn>
                              </p:par>
                            </p:childTnLst>
                          </p:cTn>
                        </p:par>
                      </p:childTnLst>
                    </p:cTn>
                  </p:par>
                </p:childTnLst>
              </p:cTn>
              <p:nextCondLst>
                <p:cond evt="onClick" delay="0">
                  <p:tgtEl>
                    <p:spTgt spid="2"/>
                  </p:tgtEl>
                </p:cond>
              </p:nextCondLst>
            </p:seq>
            <p:audio>
              <p:cMediaNode vol="80000">
                <p:cTn id="13"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1"/>
          </p:nvPr>
        </p:nvSpPr>
        <p:spPr/>
        <p:txBody>
          <a:bodyPr/>
          <a:lstStyle/>
          <a:p>
            <a:r>
              <a:rPr lang="en-US" dirty="0"/>
              <a:t>9</a:t>
            </a:r>
            <a:r>
              <a:rPr lang="en-US" dirty="0">
                <a:cs typeface="Times New Roman" panose="02020603050405020304" pitchFamily="18" charset="0"/>
              </a:rPr>
              <a:t>–</a:t>
            </a:r>
            <a:fld id="{B689B59C-2E45-4CFA-86CF-B02134F6096E}" type="slidenum">
              <a:rPr lang="en-US"/>
              <a:pPr/>
              <a:t>16</a:t>
            </a:fld>
            <a:endParaRPr lang="en-US" dirty="0"/>
          </a:p>
        </p:txBody>
      </p:sp>
      <p:sp>
        <p:nvSpPr>
          <p:cNvPr id="73730" name="AutoShape 2"/>
          <p:cNvSpPr>
            <a:spLocks noGrp="1" noChangeArrowheads="1"/>
          </p:cNvSpPr>
          <p:nvPr>
            <p:ph type="title"/>
          </p:nvPr>
        </p:nvSpPr>
        <p:spPr>
          <a:xfrm>
            <a:off x="493713" y="266700"/>
            <a:ext cx="8156575" cy="757238"/>
          </a:xfrm>
          <a:gradFill>
            <a:gsLst>
              <a:gs pos="0">
                <a:srgbClr val="990033">
                  <a:gamma/>
                  <a:shade val="46275"/>
                  <a:invGamma/>
                </a:srgbClr>
              </a:gs>
              <a:gs pos="50000">
                <a:srgbClr val="990033"/>
              </a:gs>
              <a:gs pos="100000">
                <a:srgbClr val="990033">
                  <a:gamma/>
                  <a:shade val="46275"/>
                  <a:invGamma/>
                </a:srgbClr>
              </a:gs>
            </a:gsLst>
            <a:lin ang="5400000"/>
          </a:gradFill>
          <a:ln/>
        </p:spPr>
        <p:txBody>
          <a:bodyPr/>
          <a:lstStyle/>
          <a:p>
            <a:r>
              <a:rPr lang="en-US" sz="2800" dirty="0"/>
              <a:t>Project Cost</a:t>
            </a:r>
            <a:r>
              <a:rPr lang="en-US" sz="2800" dirty="0">
                <a:cs typeface="Arial" panose="020B0604020202020204" pitchFamily="34" charset="0"/>
              </a:rPr>
              <a:t>–Duration Graph</a:t>
            </a:r>
          </a:p>
        </p:txBody>
      </p:sp>
      <p:sp>
        <p:nvSpPr>
          <p:cNvPr id="73731" name="Text Box 3"/>
          <p:cNvSpPr txBox="1">
            <a:spLocks noChangeArrowheads="1"/>
          </p:cNvSpPr>
          <p:nvPr/>
        </p:nvSpPr>
        <p:spPr bwMode="auto">
          <a:xfrm>
            <a:off x="7407275" y="6172200"/>
            <a:ext cx="1279525" cy="274638"/>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sz="1200" b="1" dirty="0">
                <a:solidFill>
                  <a:srgbClr val="006666"/>
                </a:solidFill>
              </a:rPr>
              <a:t>FIGURE 9.6</a:t>
            </a:r>
            <a:endParaRPr lang="en-US" sz="1200" b="1" dirty="0">
              <a:solidFill>
                <a:srgbClr val="006666"/>
              </a:solidFill>
              <a:cs typeface="Arial" panose="020B0604020202020204" pitchFamily="34" charset="0"/>
            </a:endParaRPr>
          </a:p>
        </p:txBody>
      </p:sp>
      <p:pic>
        <p:nvPicPr>
          <p:cNvPr id="2" name="Picture 1"/>
          <p:cNvPicPr>
            <a:picLocks noChangeAspect="1"/>
          </p:cNvPicPr>
          <p:nvPr/>
        </p:nvPicPr>
        <p:blipFill>
          <a:blip r:embed="rId5"/>
          <a:stretch>
            <a:fillRect/>
          </a:stretch>
        </p:blipFill>
        <p:spPr>
          <a:xfrm>
            <a:off x="2011709" y="1322050"/>
            <a:ext cx="5120582" cy="4916778"/>
          </a:xfrm>
          <a:prstGeom prst="rect">
            <a:avLst/>
          </a:prstGeo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4266049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8275"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r>
              <a:rPr lang="en-US" dirty="0"/>
              <a:t>9</a:t>
            </a:r>
            <a:r>
              <a:rPr lang="en-US" dirty="0">
                <a:cs typeface="Times New Roman" panose="02020603050405020304" pitchFamily="18" charset="0"/>
              </a:rPr>
              <a:t>–</a:t>
            </a:r>
            <a:fld id="{EB23C595-E83D-46CF-A880-72F5717E32D7}" type="slidenum">
              <a:rPr lang="en-US"/>
              <a:pPr/>
              <a:t>17</a:t>
            </a:fld>
            <a:endParaRPr lang="en-US" dirty="0"/>
          </a:p>
        </p:txBody>
      </p:sp>
      <p:sp>
        <p:nvSpPr>
          <p:cNvPr id="90114" name="AutoShape 2"/>
          <p:cNvSpPr>
            <a:spLocks noGrp="1" noChangeArrowheads="1"/>
          </p:cNvSpPr>
          <p:nvPr>
            <p:ph type="title"/>
          </p:nvPr>
        </p:nvSpPr>
        <p:spPr>
          <a:ln/>
        </p:spPr>
        <p:txBody>
          <a:bodyPr/>
          <a:lstStyle/>
          <a:p>
            <a:r>
              <a:rPr lang="en-US" dirty="0"/>
              <a:t>What if Cost, Not Time Is the Issue?</a:t>
            </a:r>
          </a:p>
        </p:txBody>
      </p:sp>
      <p:sp>
        <p:nvSpPr>
          <p:cNvPr id="90115" name="Rectangle 3"/>
          <p:cNvSpPr>
            <a:spLocks noGrp="1" noChangeArrowheads="1"/>
          </p:cNvSpPr>
          <p:nvPr>
            <p:ph type="body" idx="1"/>
          </p:nvPr>
        </p:nvSpPr>
        <p:spPr>
          <a:xfrm>
            <a:off x="528694" y="1373135"/>
            <a:ext cx="8077200" cy="4876800"/>
          </a:xfrm>
        </p:spPr>
        <p:txBody>
          <a:bodyPr/>
          <a:lstStyle/>
          <a:p>
            <a:pPr>
              <a:spcBef>
                <a:spcPct val="50000"/>
              </a:spcBef>
            </a:pPr>
            <a:r>
              <a:rPr lang="en-US" dirty="0"/>
              <a:t>Commonly Used Options for Cutting Costs</a:t>
            </a:r>
          </a:p>
          <a:p>
            <a:pPr lvl="1">
              <a:spcBef>
                <a:spcPct val="50000"/>
              </a:spcBef>
            </a:pPr>
            <a:r>
              <a:rPr lang="en-US" dirty="0" smtClean="0"/>
              <a:t>Reducing </a:t>
            </a:r>
            <a:r>
              <a:rPr lang="en-US" dirty="0"/>
              <a:t>project scope</a:t>
            </a:r>
          </a:p>
          <a:p>
            <a:pPr lvl="1">
              <a:spcBef>
                <a:spcPct val="50000"/>
              </a:spcBef>
            </a:pPr>
            <a:r>
              <a:rPr lang="en-US" dirty="0" smtClean="0"/>
              <a:t>Having </a:t>
            </a:r>
            <a:r>
              <a:rPr lang="en-US" dirty="0"/>
              <a:t>owner take on more responsibility</a:t>
            </a:r>
          </a:p>
          <a:p>
            <a:pPr lvl="1">
              <a:spcBef>
                <a:spcPct val="50000"/>
              </a:spcBef>
            </a:pPr>
            <a:r>
              <a:rPr lang="en-US" dirty="0"/>
              <a:t>Outsourcing project activities or even the entire project</a:t>
            </a:r>
          </a:p>
          <a:p>
            <a:pPr lvl="1">
              <a:spcBef>
                <a:spcPct val="50000"/>
              </a:spcBef>
            </a:pPr>
            <a:r>
              <a:rPr lang="en-US" dirty="0"/>
              <a:t>Brainstorming cost savings options</a:t>
            </a: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16169377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5071"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1"/>
          </p:nvPr>
        </p:nvSpPr>
        <p:spPr/>
        <p:txBody>
          <a:bodyPr/>
          <a:lstStyle/>
          <a:p>
            <a:r>
              <a:rPr lang="en-US" dirty="0"/>
              <a:t>9</a:t>
            </a:r>
            <a:r>
              <a:rPr lang="en-US" dirty="0">
                <a:cs typeface="Times New Roman" panose="02020603050405020304" pitchFamily="18" charset="0"/>
              </a:rPr>
              <a:t>–</a:t>
            </a:r>
            <a:fld id="{77753DEE-5DAA-46FB-A9D9-05C0E310B3BD}" type="slidenum">
              <a:rPr lang="en-US"/>
              <a:pPr/>
              <a:t>18</a:t>
            </a:fld>
            <a:endParaRPr lang="en-US" dirty="0"/>
          </a:p>
        </p:txBody>
      </p:sp>
      <p:sp>
        <p:nvSpPr>
          <p:cNvPr id="95236" name="AutoShape 4"/>
          <p:cNvSpPr>
            <a:spLocks noGrp="1" noChangeArrowheads="1"/>
          </p:cNvSpPr>
          <p:nvPr>
            <p:ph type="title"/>
          </p:nvPr>
        </p:nvSpPr>
        <p:spPr>
          <a:ln/>
        </p:spPr>
        <p:txBody>
          <a:bodyPr/>
          <a:lstStyle/>
          <a:p>
            <a:r>
              <a:rPr lang="en-US" dirty="0"/>
              <a:t>Key Terms</a:t>
            </a:r>
          </a:p>
        </p:txBody>
      </p:sp>
      <p:sp>
        <p:nvSpPr>
          <p:cNvPr id="95237" name="Rectangle 5"/>
          <p:cNvSpPr>
            <a:spLocks noChangeArrowheads="1"/>
          </p:cNvSpPr>
          <p:nvPr/>
        </p:nvSpPr>
        <p:spPr bwMode="auto">
          <a:xfrm>
            <a:off x="2286000" y="1417638"/>
            <a:ext cx="4572000" cy="3913187"/>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1">
            <a:spAutoFit/>
          </a:bodyPr>
          <a:lstStyle/>
          <a:p>
            <a:pPr>
              <a:spcBef>
                <a:spcPct val="35000"/>
              </a:spcBef>
            </a:pPr>
            <a:r>
              <a:rPr lang="en-US" sz="2400" b="1" dirty="0"/>
              <a:t>Crashing</a:t>
            </a:r>
          </a:p>
          <a:p>
            <a:pPr>
              <a:spcBef>
                <a:spcPct val="35000"/>
              </a:spcBef>
            </a:pPr>
            <a:r>
              <a:rPr lang="en-US" sz="2400" b="1" dirty="0"/>
              <a:t>Crash point</a:t>
            </a:r>
            <a:endParaRPr lang="en-US" sz="2400" b="1" i="1" dirty="0"/>
          </a:p>
          <a:p>
            <a:pPr>
              <a:spcBef>
                <a:spcPct val="35000"/>
              </a:spcBef>
            </a:pPr>
            <a:r>
              <a:rPr lang="en-US" sz="2400" b="1" dirty="0"/>
              <a:t>Crash time</a:t>
            </a:r>
            <a:endParaRPr lang="en-US" sz="2400" b="1" i="1" dirty="0"/>
          </a:p>
          <a:p>
            <a:pPr>
              <a:spcBef>
                <a:spcPct val="35000"/>
              </a:spcBef>
            </a:pPr>
            <a:r>
              <a:rPr lang="en-US" sz="2400" b="1" dirty="0"/>
              <a:t>Direct costs</a:t>
            </a:r>
            <a:endParaRPr lang="en-US" sz="2400" b="1" i="1" dirty="0"/>
          </a:p>
          <a:p>
            <a:pPr>
              <a:spcBef>
                <a:spcPct val="35000"/>
              </a:spcBef>
            </a:pPr>
            <a:r>
              <a:rPr lang="en-US" sz="2400" b="1" dirty="0"/>
              <a:t>Fast-tracking</a:t>
            </a:r>
            <a:endParaRPr lang="en-US" sz="2400" b="1" i="1" dirty="0"/>
          </a:p>
          <a:p>
            <a:pPr>
              <a:spcBef>
                <a:spcPct val="35000"/>
              </a:spcBef>
            </a:pPr>
            <a:r>
              <a:rPr lang="en-US" sz="2400" b="1" dirty="0"/>
              <a:t>Indirect costs</a:t>
            </a:r>
            <a:endParaRPr lang="en-US" sz="2400" b="1" i="1" dirty="0"/>
          </a:p>
          <a:p>
            <a:pPr>
              <a:spcBef>
                <a:spcPct val="35000"/>
              </a:spcBef>
            </a:pPr>
            <a:r>
              <a:rPr lang="en-US" sz="2400" b="1" dirty="0"/>
              <a:t>Outsourcing</a:t>
            </a:r>
            <a:endParaRPr lang="en-US" sz="2400" b="1" i="1" dirty="0"/>
          </a:p>
          <a:p>
            <a:pPr>
              <a:spcBef>
                <a:spcPct val="35000"/>
              </a:spcBef>
            </a:pPr>
            <a:r>
              <a:rPr lang="en-US" sz="2400" b="1" dirty="0"/>
              <a:t>Project cost–duration graph</a:t>
            </a:r>
            <a:endParaRPr lang="en-US" sz="2400" b="1" i="1" dirty="0"/>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4583027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5237"/>
                                        </p:tgtEl>
                                        <p:attrNameLst>
                                          <p:attrName>style.visibility</p:attrName>
                                        </p:attrNameLst>
                                      </p:cBhvr>
                                      <p:to>
                                        <p:strVal val="visible"/>
                                      </p:to>
                                    </p:set>
                                    <p:animEffect transition="in" filter="wipe(up)">
                                      <p:cBhvr>
                                        <p:cTn id="7" dur="1000"/>
                                        <p:tgtEl>
                                          <p:spTgt spid="95237"/>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3840" fill="hold"/>
                                        <p:tgtEl>
                                          <p:spTgt spid="2"/>
                                        </p:tgtEl>
                                      </p:cBhvr>
                                    </p:cmd>
                                  </p:childTnLst>
                                </p:cTn>
                              </p:par>
                            </p:childTnLst>
                          </p:cTn>
                        </p:par>
                      </p:childTnLst>
                    </p:cTn>
                  </p:par>
                </p:childTnLst>
              </p:cTn>
              <p:nextCondLst>
                <p:cond evt="onClick" delay="0">
                  <p:tgtEl>
                    <p:spTgt spid="2"/>
                  </p:tgtEl>
                </p:cond>
              </p:nextCondLst>
            </p:seq>
            <p:audio>
              <p:cMediaNode vol="80000">
                <p:cTn id="13" fill="hold" display="0">
                  <p:stCondLst>
                    <p:cond delay="indefinite"/>
                  </p:stCondLst>
                  <p:endCondLst>
                    <p:cond evt="onStopAudio" delay="0">
                      <p:tgtEl>
                        <p:sldTgt/>
                      </p:tgtEl>
                    </p:cond>
                  </p:endCondLst>
                </p:cTn>
                <p:tgtEl>
                  <p:spTgt spid="2"/>
                </p:tgtEl>
              </p:cMediaNode>
            </p:audio>
          </p:childTnLst>
        </p:cTn>
      </p:par>
    </p:tnLst>
    <p:bldLst>
      <p:bldP spid="9523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1"/>
          </p:nvPr>
        </p:nvSpPr>
        <p:spPr/>
        <p:txBody>
          <a:bodyPr/>
          <a:lstStyle/>
          <a:p>
            <a:r>
              <a:rPr lang="en-US" dirty="0"/>
              <a:t>9</a:t>
            </a:r>
            <a:r>
              <a:rPr lang="en-US" dirty="0">
                <a:cs typeface="Times New Roman" panose="02020603050405020304" pitchFamily="18" charset="0"/>
              </a:rPr>
              <a:t>–</a:t>
            </a:r>
            <a:fld id="{0AF5ECD4-E471-45A0-AA5E-847F990AC323}" type="slidenum">
              <a:rPr lang="en-US"/>
              <a:pPr/>
              <a:t>2</a:t>
            </a:fld>
            <a:endParaRPr lang="en-US" dirty="0"/>
          </a:p>
        </p:txBody>
      </p:sp>
      <p:sp>
        <p:nvSpPr>
          <p:cNvPr id="117762" name="AutoShape 2"/>
          <p:cNvSpPr>
            <a:spLocks noGrp="1" noChangeArrowheads="1"/>
          </p:cNvSpPr>
          <p:nvPr>
            <p:ph type="title"/>
          </p:nvPr>
        </p:nvSpPr>
        <p:spPr>
          <a:xfrm>
            <a:off x="493713" y="266700"/>
            <a:ext cx="8156575" cy="757238"/>
          </a:xfrm>
          <a:gradFill>
            <a:gsLst>
              <a:gs pos="0">
                <a:srgbClr val="990033">
                  <a:gamma/>
                  <a:shade val="46275"/>
                  <a:invGamma/>
                </a:srgbClr>
              </a:gs>
              <a:gs pos="50000">
                <a:srgbClr val="990033"/>
              </a:gs>
              <a:gs pos="100000">
                <a:srgbClr val="990033">
                  <a:gamma/>
                  <a:shade val="46275"/>
                  <a:invGamma/>
                </a:srgbClr>
              </a:gs>
            </a:gsLst>
            <a:lin ang="5400000"/>
          </a:gradFill>
          <a:ln/>
        </p:spPr>
        <p:txBody>
          <a:bodyPr/>
          <a:lstStyle/>
          <a:p>
            <a:r>
              <a:rPr lang="en-US" sz="2800" dirty="0"/>
              <a:t>Where We Are Now</a:t>
            </a:r>
            <a:endParaRPr lang="en-US" sz="2800" dirty="0">
              <a:cs typeface="Arial" panose="020B0604020202020204" pitchFamily="34" charset="0"/>
            </a:endParaRPr>
          </a:p>
        </p:txBody>
      </p:sp>
      <p:pic>
        <p:nvPicPr>
          <p:cNvPr id="2" name="Picture 1"/>
          <p:cNvPicPr>
            <a:picLocks noChangeAspect="1"/>
          </p:cNvPicPr>
          <p:nvPr/>
        </p:nvPicPr>
        <p:blipFill>
          <a:blip r:embed="rId5"/>
          <a:stretch>
            <a:fillRect/>
          </a:stretch>
        </p:blipFill>
        <p:spPr>
          <a:xfrm>
            <a:off x="304800" y="1571625"/>
            <a:ext cx="8534400" cy="3714750"/>
          </a:xfrm>
          <a:prstGeom prst="rect">
            <a:avLst/>
          </a:prstGeo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3362720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1621"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r>
              <a:rPr lang="en-US" dirty="0"/>
              <a:t>9</a:t>
            </a:r>
            <a:r>
              <a:rPr lang="en-US" dirty="0">
                <a:cs typeface="Times New Roman" panose="02020603050405020304" pitchFamily="18" charset="0"/>
              </a:rPr>
              <a:t>–</a:t>
            </a:r>
            <a:fld id="{F580F7CF-5AFE-445B-9B9A-2443FD3F78C7}" type="slidenum">
              <a:rPr lang="en-US"/>
              <a:pPr/>
              <a:t>3</a:t>
            </a:fld>
            <a:endParaRPr lang="en-US" dirty="0"/>
          </a:p>
        </p:txBody>
      </p:sp>
      <p:sp>
        <p:nvSpPr>
          <p:cNvPr id="28688" name="AutoShape 1040"/>
          <p:cNvSpPr>
            <a:spLocks noGrp="1" noChangeArrowheads="1"/>
          </p:cNvSpPr>
          <p:nvPr>
            <p:ph type="title"/>
          </p:nvPr>
        </p:nvSpPr>
        <p:spPr>
          <a:ln/>
        </p:spPr>
        <p:txBody>
          <a:bodyPr/>
          <a:lstStyle/>
          <a:p>
            <a:r>
              <a:rPr lang="en-US" dirty="0"/>
              <a:t>Rationale for Reducing Project Duration</a:t>
            </a:r>
          </a:p>
        </p:txBody>
      </p:sp>
      <p:sp>
        <p:nvSpPr>
          <p:cNvPr id="28689" name="Rectangle 1041"/>
          <p:cNvSpPr>
            <a:spLocks noGrp="1" noChangeArrowheads="1"/>
          </p:cNvSpPr>
          <p:nvPr>
            <p:ph type="body" idx="1"/>
          </p:nvPr>
        </p:nvSpPr>
        <p:spPr>
          <a:xfrm>
            <a:off x="533400" y="1295400"/>
            <a:ext cx="8077200" cy="4876800"/>
          </a:xfrm>
        </p:spPr>
        <p:txBody>
          <a:bodyPr/>
          <a:lstStyle/>
          <a:p>
            <a:pPr>
              <a:spcBef>
                <a:spcPct val="25000"/>
              </a:spcBef>
            </a:pPr>
            <a:r>
              <a:rPr lang="en-US" dirty="0"/>
              <a:t>Time Is Money: Cost-Time Tradeoffs</a:t>
            </a:r>
          </a:p>
          <a:p>
            <a:pPr lvl="1">
              <a:spcBef>
                <a:spcPct val="25000"/>
              </a:spcBef>
            </a:pPr>
            <a:r>
              <a:rPr lang="en-US" dirty="0"/>
              <a:t>Reducing the time of a critical activity usually incurs additional direct costs.</a:t>
            </a:r>
          </a:p>
          <a:p>
            <a:pPr lvl="2">
              <a:spcBef>
                <a:spcPct val="25000"/>
              </a:spcBef>
            </a:pPr>
            <a:r>
              <a:rPr lang="en-US" dirty="0"/>
              <a:t>Cost-time solutions focus on reducing (crashing) activities on the critical path to shorten overall duration of the project.</a:t>
            </a:r>
          </a:p>
          <a:p>
            <a:pPr lvl="1">
              <a:spcBef>
                <a:spcPct val="25000"/>
              </a:spcBef>
            </a:pPr>
            <a:r>
              <a:rPr lang="en-US" dirty="0"/>
              <a:t>Reasons for imposed project duration dates:</a:t>
            </a:r>
          </a:p>
          <a:p>
            <a:pPr lvl="2">
              <a:spcBef>
                <a:spcPct val="25000"/>
              </a:spcBef>
            </a:pPr>
            <a:r>
              <a:rPr lang="en-US" dirty="0">
                <a:cs typeface="Tahoma" panose="020B0604030504040204" pitchFamily="34" charset="0"/>
              </a:rPr>
              <a:t>Time-to-market pressures</a:t>
            </a:r>
          </a:p>
          <a:p>
            <a:pPr lvl="2">
              <a:spcBef>
                <a:spcPct val="25000"/>
              </a:spcBef>
            </a:pPr>
            <a:r>
              <a:rPr lang="en-US" dirty="0">
                <a:cs typeface="Tahoma" panose="020B0604030504040204" pitchFamily="34" charset="0"/>
              </a:rPr>
              <a:t>Unforeseen delays</a:t>
            </a:r>
          </a:p>
          <a:p>
            <a:pPr lvl="2">
              <a:spcBef>
                <a:spcPct val="25000"/>
              </a:spcBef>
            </a:pPr>
            <a:r>
              <a:rPr lang="en-US" dirty="0">
                <a:cs typeface="Tahoma" panose="020B0604030504040204" pitchFamily="34" charset="0"/>
              </a:rPr>
              <a:t>Incentive contracts (bonuses for early completion)</a:t>
            </a:r>
          </a:p>
          <a:p>
            <a:pPr lvl="2">
              <a:spcBef>
                <a:spcPct val="25000"/>
              </a:spcBef>
            </a:pPr>
            <a:r>
              <a:rPr lang="en-US" dirty="0">
                <a:cs typeface="Tahoma" panose="020B0604030504040204" pitchFamily="34" charset="0"/>
              </a:rPr>
              <a:t>Imposed deadlines and contract commitments</a:t>
            </a:r>
          </a:p>
          <a:p>
            <a:pPr lvl="2">
              <a:spcBef>
                <a:spcPct val="25000"/>
              </a:spcBef>
            </a:pPr>
            <a:r>
              <a:rPr lang="en-US" dirty="0">
                <a:cs typeface="Tahoma" panose="020B0604030504040204" pitchFamily="34" charset="0"/>
              </a:rPr>
              <a:t>Overhead and public goodwill costs</a:t>
            </a:r>
          </a:p>
          <a:p>
            <a:pPr lvl="2">
              <a:spcBef>
                <a:spcPct val="25000"/>
              </a:spcBef>
            </a:pPr>
            <a:r>
              <a:rPr lang="en-US" dirty="0">
                <a:cs typeface="Tahoma" panose="020B0604030504040204" pitchFamily="34" charset="0"/>
              </a:rPr>
              <a:t>Pressure to move resources to other projects</a:t>
            </a: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8823928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689">
                                            <p:txEl>
                                              <p:pRg st="0" end="0"/>
                                            </p:txEl>
                                          </p:spTgt>
                                        </p:tgtEl>
                                        <p:attrNameLst>
                                          <p:attrName>style.visibility</p:attrName>
                                        </p:attrNameLst>
                                      </p:cBhvr>
                                      <p:to>
                                        <p:strVal val="visible"/>
                                      </p:to>
                                    </p:set>
                                    <p:animEffect transition="in" filter="wipe(left)">
                                      <p:cBhvr>
                                        <p:cTn id="7" dur="500"/>
                                        <p:tgtEl>
                                          <p:spTgt spid="28689">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8689">
                                            <p:txEl>
                                              <p:pRg st="1" end="1"/>
                                            </p:txEl>
                                          </p:spTgt>
                                        </p:tgtEl>
                                        <p:attrNameLst>
                                          <p:attrName>style.visibility</p:attrName>
                                        </p:attrNameLst>
                                      </p:cBhvr>
                                      <p:to>
                                        <p:strVal val="visible"/>
                                      </p:to>
                                    </p:set>
                                    <p:animEffect transition="in" filter="wipe(left)">
                                      <p:cBhvr>
                                        <p:cTn id="11" dur="500"/>
                                        <p:tgtEl>
                                          <p:spTgt spid="28689">
                                            <p:txEl>
                                              <p:pRg st="1" end="1"/>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8689">
                                            <p:txEl>
                                              <p:pRg st="2" end="2"/>
                                            </p:txEl>
                                          </p:spTgt>
                                        </p:tgtEl>
                                        <p:attrNameLst>
                                          <p:attrName>style.visibility</p:attrName>
                                        </p:attrNameLst>
                                      </p:cBhvr>
                                      <p:to>
                                        <p:strVal val="visible"/>
                                      </p:to>
                                    </p:set>
                                    <p:animEffect transition="in" filter="wipe(left)">
                                      <p:cBhvr>
                                        <p:cTn id="14" dur="500"/>
                                        <p:tgtEl>
                                          <p:spTgt spid="28689">
                                            <p:txEl>
                                              <p:pRg st="2" end="2"/>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8689">
                                            <p:txEl>
                                              <p:pRg st="3" end="3"/>
                                            </p:txEl>
                                          </p:spTgt>
                                        </p:tgtEl>
                                        <p:attrNameLst>
                                          <p:attrName>style.visibility</p:attrName>
                                        </p:attrNameLst>
                                      </p:cBhvr>
                                      <p:to>
                                        <p:strVal val="visible"/>
                                      </p:to>
                                    </p:set>
                                    <p:animEffect transition="in" filter="wipe(left)">
                                      <p:cBhvr>
                                        <p:cTn id="19" dur="500"/>
                                        <p:tgtEl>
                                          <p:spTgt spid="28689">
                                            <p:txEl>
                                              <p:pRg st="3" end="3"/>
                                            </p:txEl>
                                          </p:spTgt>
                                        </p:tgtEl>
                                      </p:cBhvr>
                                    </p:animEffect>
                                  </p:childTnLst>
                                </p:cTn>
                              </p:par>
                            </p:childTnLst>
                          </p:cTn>
                        </p:par>
                        <p:par>
                          <p:cTn id="20" fill="hold" nodeType="afterGroup">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28689">
                                            <p:txEl>
                                              <p:pRg st="4" end="4"/>
                                            </p:txEl>
                                          </p:spTgt>
                                        </p:tgtEl>
                                        <p:attrNameLst>
                                          <p:attrName>style.visibility</p:attrName>
                                        </p:attrNameLst>
                                      </p:cBhvr>
                                      <p:to>
                                        <p:strVal val="visible"/>
                                      </p:to>
                                    </p:set>
                                    <p:animEffect transition="in" filter="wipe(left)">
                                      <p:cBhvr>
                                        <p:cTn id="23" dur="500"/>
                                        <p:tgtEl>
                                          <p:spTgt spid="28689">
                                            <p:txEl>
                                              <p:pRg st="4" end="4"/>
                                            </p:txEl>
                                          </p:spTgt>
                                        </p:tgtEl>
                                      </p:cBhvr>
                                    </p:animEffect>
                                  </p:childTnLst>
                                </p:cTn>
                              </p:par>
                            </p:childTnLst>
                          </p:cTn>
                        </p:par>
                        <p:par>
                          <p:cTn id="24" fill="hold" nodeType="afterGroup">
                            <p:stCondLst>
                              <p:cond delay="1000"/>
                            </p:stCondLst>
                            <p:childTnLst>
                              <p:par>
                                <p:cTn id="25" presetID="22" presetClass="entr" presetSubtype="8" fill="hold" grpId="0" nodeType="afterEffect">
                                  <p:stCondLst>
                                    <p:cond delay="0"/>
                                  </p:stCondLst>
                                  <p:childTnLst>
                                    <p:set>
                                      <p:cBhvr>
                                        <p:cTn id="26" dur="1" fill="hold">
                                          <p:stCondLst>
                                            <p:cond delay="0"/>
                                          </p:stCondLst>
                                        </p:cTn>
                                        <p:tgtEl>
                                          <p:spTgt spid="28689">
                                            <p:txEl>
                                              <p:pRg st="5" end="5"/>
                                            </p:txEl>
                                          </p:spTgt>
                                        </p:tgtEl>
                                        <p:attrNameLst>
                                          <p:attrName>style.visibility</p:attrName>
                                        </p:attrNameLst>
                                      </p:cBhvr>
                                      <p:to>
                                        <p:strVal val="visible"/>
                                      </p:to>
                                    </p:set>
                                    <p:animEffect transition="in" filter="wipe(left)">
                                      <p:cBhvr>
                                        <p:cTn id="27" dur="500"/>
                                        <p:tgtEl>
                                          <p:spTgt spid="28689">
                                            <p:txEl>
                                              <p:pRg st="5" end="5"/>
                                            </p:txEl>
                                          </p:spTgt>
                                        </p:tgtEl>
                                      </p:cBhvr>
                                    </p:animEffect>
                                  </p:childTnLst>
                                </p:cTn>
                              </p:par>
                            </p:childTnLst>
                          </p:cTn>
                        </p:par>
                        <p:par>
                          <p:cTn id="28" fill="hold" nodeType="afterGroup">
                            <p:stCondLst>
                              <p:cond delay="1500"/>
                            </p:stCondLst>
                            <p:childTnLst>
                              <p:par>
                                <p:cTn id="29" presetID="22" presetClass="entr" presetSubtype="8" fill="hold" grpId="0" nodeType="afterEffect">
                                  <p:stCondLst>
                                    <p:cond delay="0"/>
                                  </p:stCondLst>
                                  <p:childTnLst>
                                    <p:set>
                                      <p:cBhvr>
                                        <p:cTn id="30" dur="1" fill="hold">
                                          <p:stCondLst>
                                            <p:cond delay="0"/>
                                          </p:stCondLst>
                                        </p:cTn>
                                        <p:tgtEl>
                                          <p:spTgt spid="28689">
                                            <p:txEl>
                                              <p:pRg st="6" end="6"/>
                                            </p:txEl>
                                          </p:spTgt>
                                        </p:tgtEl>
                                        <p:attrNameLst>
                                          <p:attrName>style.visibility</p:attrName>
                                        </p:attrNameLst>
                                      </p:cBhvr>
                                      <p:to>
                                        <p:strVal val="visible"/>
                                      </p:to>
                                    </p:set>
                                    <p:animEffect transition="in" filter="wipe(left)">
                                      <p:cBhvr>
                                        <p:cTn id="31" dur="500"/>
                                        <p:tgtEl>
                                          <p:spTgt spid="28689">
                                            <p:txEl>
                                              <p:pRg st="6" end="6"/>
                                            </p:txEl>
                                          </p:spTgt>
                                        </p:tgtEl>
                                      </p:cBhvr>
                                    </p:animEffect>
                                  </p:childTnLst>
                                </p:cTn>
                              </p:par>
                            </p:childTnLst>
                          </p:cTn>
                        </p:par>
                        <p:par>
                          <p:cTn id="32" fill="hold" nodeType="afterGroup">
                            <p:stCondLst>
                              <p:cond delay="2000"/>
                            </p:stCondLst>
                            <p:childTnLst>
                              <p:par>
                                <p:cTn id="33" presetID="22" presetClass="entr" presetSubtype="8" fill="hold" grpId="0" nodeType="afterEffect">
                                  <p:stCondLst>
                                    <p:cond delay="0"/>
                                  </p:stCondLst>
                                  <p:childTnLst>
                                    <p:set>
                                      <p:cBhvr>
                                        <p:cTn id="34" dur="1" fill="hold">
                                          <p:stCondLst>
                                            <p:cond delay="0"/>
                                          </p:stCondLst>
                                        </p:cTn>
                                        <p:tgtEl>
                                          <p:spTgt spid="28689">
                                            <p:txEl>
                                              <p:pRg st="7" end="7"/>
                                            </p:txEl>
                                          </p:spTgt>
                                        </p:tgtEl>
                                        <p:attrNameLst>
                                          <p:attrName>style.visibility</p:attrName>
                                        </p:attrNameLst>
                                      </p:cBhvr>
                                      <p:to>
                                        <p:strVal val="visible"/>
                                      </p:to>
                                    </p:set>
                                    <p:animEffect transition="in" filter="wipe(left)">
                                      <p:cBhvr>
                                        <p:cTn id="35" dur="500"/>
                                        <p:tgtEl>
                                          <p:spTgt spid="28689">
                                            <p:txEl>
                                              <p:pRg st="7" end="7"/>
                                            </p:txEl>
                                          </p:spTgt>
                                        </p:tgtEl>
                                      </p:cBhvr>
                                    </p:animEffect>
                                  </p:childTnLst>
                                </p:cTn>
                              </p:par>
                            </p:childTnLst>
                          </p:cTn>
                        </p:par>
                        <p:par>
                          <p:cTn id="36" fill="hold" nodeType="afterGroup">
                            <p:stCondLst>
                              <p:cond delay="2500"/>
                            </p:stCondLst>
                            <p:childTnLst>
                              <p:par>
                                <p:cTn id="37" presetID="22" presetClass="entr" presetSubtype="8" fill="hold" grpId="0" nodeType="afterEffect">
                                  <p:stCondLst>
                                    <p:cond delay="0"/>
                                  </p:stCondLst>
                                  <p:childTnLst>
                                    <p:set>
                                      <p:cBhvr>
                                        <p:cTn id="38" dur="1" fill="hold">
                                          <p:stCondLst>
                                            <p:cond delay="0"/>
                                          </p:stCondLst>
                                        </p:cTn>
                                        <p:tgtEl>
                                          <p:spTgt spid="28689">
                                            <p:txEl>
                                              <p:pRg st="8" end="8"/>
                                            </p:txEl>
                                          </p:spTgt>
                                        </p:tgtEl>
                                        <p:attrNameLst>
                                          <p:attrName>style.visibility</p:attrName>
                                        </p:attrNameLst>
                                      </p:cBhvr>
                                      <p:to>
                                        <p:strVal val="visible"/>
                                      </p:to>
                                    </p:set>
                                    <p:animEffect transition="in" filter="wipe(left)">
                                      <p:cBhvr>
                                        <p:cTn id="39" dur="500"/>
                                        <p:tgtEl>
                                          <p:spTgt spid="28689">
                                            <p:txEl>
                                              <p:pRg st="8" end="8"/>
                                            </p:txEl>
                                          </p:spTgt>
                                        </p:tgtEl>
                                      </p:cBhvr>
                                    </p:animEffect>
                                  </p:childTnLst>
                                </p:cTn>
                              </p:par>
                            </p:childTnLst>
                          </p:cTn>
                        </p:par>
                        <p:par>
                          <p:cTn id="40" fill="hold" nodeType="afterGroup">
                            <p:stCondLst>
                              <p:cond delay="3000"/>
                            </p:stCondLst>
                            <p:childTnLst>
                              <p:par>
                                <p:cTn id="41" presetID="22" presetClass="entr" presetSubtype="8" fill="hold" grpId="0" nodeType="afterEffect">
                                  <p:stCondLst>
                                    <p:cond delay="0"/>
                                  </p:stCondLst>
                                  <p:childTnLst>
                                    <p:set>
                                      <p:cBhvr>
                                        <p:cTn id="42" dur="1" fill="hold">
                                          <p:stCondLst>
                                            <p:cond delay="0"/>
                                          </p:stCondLst>
                                        </p:cTn>
                                        <p:tgtEl>
                                          <p:spTgt spid="28689">
                                            <p:txEl>
                                              <p:pRg st="9" end="9"/>
                                            </p:txEl>
                                          </p:spTgt>
                                        </p:tgtEl>
                                        <p:attrNameLst>
                                          <p:attrName>style.visibility</p:attrName>
                                        </p:attrNameLst>
                                      </p:cBhvr>
                                      <p:to>
                                        <p:strVal val="visible"/>
                                      </p:to>
                                    </p:set>
                                    <p:animEffect transition="in" filter="wipe(left)">
                                      <p:cBhvr>
                                        <p:cTn id="43" dur="500"/>
                                        <p:tgtEl>
                                          <p:spTgt spid="2868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4" restart="whenNotActive" fill="hold" evtFilter="cancelBubble" nodeType="interactiveSeq">
                <p:stCondLst>
                  <p:cond evt="onClick" delay="0">
                    <p:tgtEl>
                      <p:spTgt spid="4"/>
                    </p:tgtEl>
                  </p:cond>
                </p:stCondLst>
                <p:endSync evt="end" delay="0">
                  <p:rtn val="all"/>
                </p:endSync>
                <p:childTnLst>
                  <p:par>
                    <p:cTn id="45" fill="hold">
                      <p:stCondLst>
                        <p:cond delay="0"/>
                      </p:stCondLst>
                      <p:childTnLst>
                        <p:par>
                          <p:cTn id="46" fill="hold">
                            <p:stCondLst>
                              <p:cond delay="0"/>
                            </p:stCondLst>
                            <p:childTnLst>
                              <p:par>
                                <p:cTn id="47" presetID="1" presetClass="mediacall" presetSubtype="0" fill="hold" nodeType="clickEffect">
                                  <p:stCondLst>
                                    <p:cond delay="0"/>
                                  </p:stCondLst>
                                  <p:childTnLst>
                                    <p:cmd type="call" cmd="playFrom(0.0)">
                                      <p:cBhvr>
                                        <p:cTn id="48" dur="110822" fill="hold"/>
                                        <p:tgtEl>
                                          <p:spTgt spid="4"/>
                                        </p:tgtEl>
                                      </p:cBhvr>
                                    </p:cmd>
                                  </p:childTnLst>
                                </p:cTn>
                              </p:par>
                            </p:childTnLst>
                          </p:cTn>
                        </p:par>
                      </p:childTnLst>
                    </p:cTn>
                  </p:par>
                </p:childTnLst>
              </p:cTn>
              <p:nextCondLst>
                <p:cond evt="onClick" delay="0">
                  <p:tgtEl>
                    <p:spTgt spid="4"/>
                  </p:tgtEl>
                </p:cond>
              </p:nextCondLst>
            </p:seq>
            <p:audio>
              <p:cMediaNode vol="80000">
                <p:cTn id="49" fill="hold" display="0">
                  <p:stCondLst>
                    <p:cond delay="indefinite"/>
                  </p:stCondLst>
                  <p:endCondLst>
                    <p:cond evt="onStopAudio" delay="0">
                      <p:tgtEl>
                        <p:sldTgt/>
                      </p:tgtEl>
                    </p:cond>
                  </p:endCondLst>
                </p:cTn>
                <p:tgtEl>
                  <p:spTgt spid="4"/>
                </p:tgtEl>
              </p:cMediaNode>
            </p:audio>
          </p:childTnLst>
        </p:cTn>
      </p:par>
    </p:tnLst>
    <p:bldLst>
      <p:bldP spid="28689" grpId="0" build="p"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1"/>
          </p:nvPr>
        </p:nvSpPr>
        <p:spPr/>
        <p:txBody>
          <a:bodyPr/>
          <a:lstStyle/>
          <a:p>
            <a:r>
              <a:rPr lang="en-US" dirty="0"/>
              <a:t>9</a:t>
            </a:r>
            <a:r>
              <a:rPr lang="en-US" dirty="0">
                <a:cs typeface="Times New Roman" panose="02020603050405020304" pitchFamily="18" charset="0"/>
              </a:rPr>
              <a:t>–</a:t>
            </a:r>
            <a:fld id="{CFE75DFB-3AA6-4AE0-A061-77F77584853E}" type="slidenum">
              <a:rPr lang="en-US"/>
              <a:pPr/>
              <a:t>4</a:t>
            </a:fld>
            <a:endParaRPr lang="en-US" dirty="0"/>
          </a:p>
        </p:txBody>
      </p:sp>
      <p:sp>
        <p:nvSpPr>
          <p:cNvPr id="81922" name="AutoShape 2"/>
          <p:cNvSpPr>
            <a:spLocks noGrp="1" noChangeArrowheads="1"/>
          </p:cNvSpPr>
          <p:nvPr>
            <p:ph type="title"/>
          </p:nvPr>
        </p:nvSpPr>
        <p:spPr>
          <a:ln/>
        </p:spPr>
        <p:txBody>
          <a:bodyPr lIns="0" rIns="0"/>
          <a:lstStyle/>
          <a:p>
            <a:r>
              <a:rPr lang="en-US" dirty="0"/>
              <a:t>Options for Accelerating Project Completion</a:t>
            </a:r>
          </a:p>
        </p:txBody>
      </p:sp>
      <p:sp>
        <p:nvSpPr>
          <p:cNvPr id="81924" name="Rectangle 4"/>
          <p:cNvSpPr>
            <a:spLocks noGrp="1" noChangeArrowheads="1"/>
          </p:cNvSpPr>
          <p:nvPr>
            <p:ph type="body" sz="half" idx="1"/>
          </p:nvPr>
        </p:nvSpPr>
        <p:spPr>
          <a:xfrm>
            <a:off x="533400" y="1428750"/>
            <a:ext cx="3962400" cy="4926013"/>
          </a:xfrm>
        </p:spPr>
        <p:txBody>
          <a:bodyPr/>
          <a:lstStyle/>
          <a:p>
            <a:pPr>
              <a:spcBef>
                <a:spcPct val="35000"/>
              </a:spcBef>
            </a:pPr>
            <a:r>
              <a:rPr lang="en-US" dirty="0"/>
              <a:t>Resources </a:t>
            </a:r>
            <a:r>
              <a:rPr lang="en-US" i="1" dirty="0"/>
              <a:t>Not</a:t>
            </a:r>
            <a:r>
              <a:rPr lang="en-US" dirty="0"/>
              <a:t> Constrained</a:t>
            </a:r>
          </a:p>
          <a:p>
            <a:pPr lvl="1">
              <a:spcBef>
                <a:spcPct val="35000"/>
              </a:spcBef>
            </a:pPr>
            <a:r>
              <a:rPr lang="en-US" dirty="0"/>
              <a:t>Adding resources</a:t>
            </a:r>
          </a:p>
          <a:p>
            <a:pPr lvl="1">
              <a:spcBef>
                <a:spcPct val="35000"/>
              </a:spcBef>
            </a:pPr>
            <a:r>
              <a:rPr lang="en-US" dirty="0"/>
              <a:t>Outsourcing project work</a:t>
            </a:r>
          </a:p>
          <a:p>
            <a:pPr lvl="1">
              <a:spcBef>
                <a:spcPct val="35000"/>
              </a:spcBef>
            </a:pPr>
            <a:r>
              <a:rPr lang="en-US" dirty="0"/>
              <a:t>Scheduling overtime</a:t>
            </a:r>
          </a:p>
          <a:p>
            <a:pPr lvl="1">
              <a:spcBef>
                <a:spcPct val="35000"/>
              </a:spcBef>
            </a:pPr>
            <a:r>
              <a:rPr lang="en-US" dirty="0"/>
              <a:t>Establishing a core project team</a:t>
            </a:r>
          </a:p>
          <a:p>
            <a:pPr lvl="1">
              <a:spcBef>
                <a:spcPct val="35000"/>
              </a:spcBef>
            </a:pPr>
            <a:r>
              <a:rPr lang="en-US" dirty="0"/>
              <a:t>Do it twice</a:t>
            </a:r>
            <a:r>
              <a:rPr lang="en-US" dirty="0">
                <a:cs typeface="Arial" panose="020B0604020202020204" pitchFamily="34" charset="0"/>
              </a:rPr>
              <a:t>—fast and then correctly</a:t>
            </a:r>
          </a:p>
        </p:txBody>
      </p:sp>
      <p:sp>
        <p:nvSpPr>
          <p:cNvPr id="81925" name="Rectangle 5"/>
          <p:cNvSpPr>
            <a:spLocks noGrp="1" noChangeArrowheads="1"/>
          </p:cNvSpPr>
          <p:nvPr>
            <p:ph type="body" sz="half" idx="2"/>
          </p:nvPr>
        </p:nvSpPr>
        <p:spPr>
          <a:xfrm>
            <a:off x="4648200" y="1428750"/>
            <a:ext cx="3962400" cy="4926013"/>
          </a:xfrm>
        </p:spPr>
        <p:txBody>
          <a:bodyPr/>
          <a:lstStyle/>
          <a:p>
            <a:pPr>
              <a:spcBef>
                <a:spcPct val="30000"/>
              </a:spcBef>
            </a:pPr>
            <a:r>
              <a:rPr lang="en-US" dirty="0">
                <a:cs typeface="Arial" panose="020B0604020202020204" pitchFamily="34" charset="0"/>
              </a:rPr>
              <a:t>Resources Constrained</a:t>
            </a:r>
          </a:p>
          <a:p>
            <a:pPr lvl="1">
              <a:spcBef>
                <a:spcPct val="30000"/>
              </a:spcBef>
            </a:pPr>
            <a:r>
              <a:rPr lang="en-US" dirty="0">
                <a:cs typeface="Arial" panose="020B0604020202020204" pitchFamily="34" charset="0"/>
              </a:rPr>
              <a:t>Fast-tracking</a:t>
            </a:r>
          </a:p>
          <a:p>
            <a:pPr lvl="1">
              <a:spcBef>
                <a:spcPct val="30000"/>
              </a:spcBef>
            </a:pPr>
            <a:r>
              <a:rPr lang="en-US" dirty="0">
                <a:cs typeface="Arial" panose="020B0604020202020204" pitchFamily="34" charset="0"/>
              </a:rPr>
              <a:t>Critical-chain</a:t>
            </a:r>
          </a:p>
          <a:p>
            <a:pPr lvl="1">
              <a:spcBef>
                <a:spcPct val="30000"/>
              </a:spcBef>
            </a:pPr>
            <a:r>
              <a:rPr lang="en-US" dirty="0">
                <a:cs typeface="Arial" panose="020B0604020202020204" pitchFamily="34" charset="0"/>
              </a:rPr>
              <a:t>Reducing project scope</a:t>
            </a:r>
          </a:p>
          <a:p>
            <a:pPr lvl="1">
              <a:spcBef>
                <a:spcPct val="30000"/>
              </a:spcBef>
            </a:pPr>
            <a:r>
              <a:rPr lang="en-US" dirty="0">
                <a:cs typeface="Arial" panose="020B0604020202020204" pitchFamily="34" charset="0"/>
              </a:rPr>
              <a:t>Compromise quality</a:t>
            </a:r>
            <a:endParaRPr lang="en-US" dirty="0"/>
          </a:p>
        </p:txBody>
      </p:sp>
      <p:pic>
        <p:nvPicPr>
          <p:cNvPr id="81935" name="Picture 15" descr="j019582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02388" y="4719638"/>
            <a:ext cx="1370012" cy="1544637"/>
          </a:xfrm>
          <a:prstGeom prst="rect">
            <a:avLst/>
          </a:prstGeom>
          <a:noFill/>
          <a:extLst>
            <a:ext uri="{909E8E84-426E-40DD-AFC4-6F175D3DCCD1}">
              <a14:hiddenFill xmlns:a14="http://schemas.microsoft.com/office/drawing/2010/main">
                <a:solidFill>
                  <a:srgbClr val="FFFFFF"/>
                </a:solidFill>
              </a14:hiddenFill>
            </a:ext>
          </a:extLst>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1457821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9413"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r>
              <a:rPr lang="en-US" dirty="0"/>
              <a:t>9</a:t>
            </a:r>
            <a:r>
              <a:rPr lang="en-US" dirty="0">
                <a:cs typeface="Times New Roman" panose="02020603050405020304" pitchFamily="18" charset="0"/>
              </a:rPr>
              <a:t>–</a:t>
            </a:r>
            <a:fld id="{5420A406-B1C2-4194-9B66-CF12FFC8A40A}" type="slidenum">
              <a:rPr lang="en-US"/>
              <a:pPr/>
              <a:t>5</a:t>
            </a:fld>
            <a:endParaRPr lang="en-US" dirty="0"/>
          </a:p>
        </p:txBody>
      </p:sp>
      <p:sp>
        <p:nvSpPr>
          <p:cNvPr id="86018" name="AutoShape 2"/>
          <p:cNvSpPr>
            <a:spLocks noGrp="1" noChangeArrowheads="1"/>
          </p:cNvSpPr>
          <p:nvPr>
            <p:ph type="title"/>
          </p:nvPr>
        </p:nvSpPr>
        <p:spPr>
          <a:ln/>
        </p:spPr>
        <p:txBody>
          <a:bodyPr/>
          <a:lstStyle/>
          <a:p>
            <a:r>
              <a:rPr lang="en-US" dirty="0" smtClean="0"/>
              <a:t>Project Direct and Indirect Costs</a:t>
            </a:r>
            <a:endParaRPr lang="en-US" dirty="0"/>
          </a:p>
        </p:txBody>
      </p:sp>
      <p:sp>
        <p:nvSpPr>
          <p:cNvPr id="86019" name="Rectangle 3"/>
          <p:cNvSpPr>
            <a:spLocks noGrp="1" noChangeArrowheads="1"/>
          </p:cNvSpPr>
          <p:nvPr>
            <p:ph type="body" idx="1"/>
          </p:nvPr>
        </p:nvSpPr>
        <p:spPr>
          <a:xfrm>
            <a:off x="533400" y="1219200"/>
            <a:ext cx="7421563" cy="5135563"/>
          </a:xfrm>
        </p:spPr>
        <p:txBody>
          <a:bodyPr/>
          <a:lstStyle/>
          <a:p>
            <a:pPr>
              <a:spcBef>
                <a:spcPct val="30000"/>
              </a:spcBef>
            </a:pPr>
            <a:r>
              <a:rPr lang="en-US" dirty="0"/>
              <a:t>Project Indirect Costs</a:t>
            </a:r>
          </a:p>
          <a:p>
            <a:pPr lvl="1">
              <a:spcBef>
                <a:spcPct val="30000"/>
              </a:spcBef>
            </a:pPr>
            <a:r>
              <a:rPr lang="en-US" dirty="0"/>
              <a:t>Costs that cannot be associated with any particular work package or project activity.</a:t>
            </a:r>
          </a:p>
          <a:p>
            <a:pPr lvl="2">
              <a:spcBef>
                <a:spcPct val="30000"/>
              </a:spcBef>
            </a:pPr>
            <a:r>
              <a:rPr lang="en-US" dirty="0"/>
              <a:t>Supervision, administration, consultants, and interest</a:t>
            </a:r>
          </a:p>
          <a:p>
            <a:pPr lvl="1">
              <a:spcBef>
                <a:spcPct val="30000"/>
              </a:spcBef>
            </a:pPr>
            <a:r>
              <a:rPr lang="en-US" dirty="0"/>
              <a:t>Costs that vary (increase) with time.</a:t>
            </a:r>
          </a:p>
          <a:p>
            <a:pPr lvl="2">
              <a:spcBef>
                <a:spcPct val="30000"/>
              </a:spcBef>
            </a:pPr>
            <a:r>
              <a:rPr lang="en-US" dirty="0"/>
              <a:t>Reducing project time directly reduces indirect costs.</a:t>
            </a:r>
          </a:p>
          <a:p>
            <a:pPr>
              <a:spcBef>
                <a:spcPct val="30000"/>
              </a:spcBef>
            </a:pPr>
            <a:r>
              <a:rPr lang="en-US" dirty="0"/>
              <a:t>Project Direct Costs</a:t>
            </a:r>
          </a:p>
          <a:p>
            <a:pPr lvl="1">
              <a:spcBef>
                <a:spcPct val="30000"/>
              </a:spcBef>
            </a:pPr>
            <a:r>
              <a:rPr lang="en-US" dirty="0"/>
              <a:t>Normal costs that can be assigned directly to </a:t>
            </a:r>
            <a:br>
              <a:rPr lang="en-US" dirty="0"/>
            </a:br>
            <a:r>
              <a:rPr lang="en-US" dirty="0"/>
              <a:t>a specific work package or project activity.</a:t>
            </a:r>
          </a:p>
          <a:p>
            <a:pPr lvl="2">
              <a:spcBef>
                <a:spcPct val="30000"/>
              </a:spcBef>
            </a:pPr>
            <a:r>
              <a:rPr lang="en-US" dirty="0"/>
              <a:t>Labor, materials, equipment, and subcontractors</a:t>
            </a:r>
          </a:p>
          <a:p>
            <a:pPr lvl="1">
              <a:spcBef>
                <a:spcPct val="30000"/>
              </a:spcBef>
            </a:pPr>
            <a:r>
              <a:rPr lang="en-US" dirty="0"/>
              <a:t>Crashing activities increases direct costs.</a:t>
            </a: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312138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802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p:cNvSpPr>
            <a:spLocks noGrp="1"/>
          </p:cNvSpPr>
          <p:nvPr>
            <p:ph type="sldNum" sz="quarter" idx="11"/>
          </p:nvPr>
        </p:nvSpPr>
        <p:spPr/>
        <p:txBody>
          <a:bodyPr/>
          <a:lstStyle/>
          <a:p>
            <a:r>
              <a:rPr lang="en-US" dirty="0"/>
              <a:t>9</a:t>
            </a:r>
            <a:r>
              <a:rPr lang="en-US" dirty="0">
                <a:cs typeface="Times New Roman" panose="02020603050405020304" pitchFamily="18" charset="0"/>
              </a:rPr>
              <a:t>–</a:t>
            </a:r>
            <a:fld id="{CAD9BC70-EBCA-44B6-A73F-33267065A5C3}" type="slidenum">
              <a:rPr lang="en-US"/>
              <a:pPr/>
              <a:t>6</a:t>
            </a:fld>
            <a:endParaRPr lang="en-US" dirty="0"/>
          </a:p>
        </p:txBody>
      </p:sp>
      <p:sp>
        <p:nvSpPr>
          <p:cNvPr id="83970" name="AutoShape 2"/>
          <p:cNvSpPr>
            <a:spLocks noGrp="1" noChangeArrowheads="1"/>
          </p:cNvSpPr>
          <p:nvPr>
            <p:ph type="title"/>
          </p:nvPr>
        </p:nvSpPr>
        <p:spPr>
          <a:xfrm>
            <a:off x="468313" y="236538"/>
            <a:ext cx="8207375" cy="1365250"/>
          </a:xfrm>
          <a:ln/>
        </p:spPr>
        <p:txBody>
          <a:bodyPr/>
          <a:lstStyle/>
          <a:p>
            <a:r>
              <a:rPr lang="en-US" dirty="0"/>
              <a:t>Reducing Project Duration </a:t>
            </a:r>
            <a:br>
              <a:rPr lang="en-US" dirty="0"/>
            </a:br>
            <a:r>
              <a:rPr lang="en-US" dirty="0"/>
              <a:t>to Reduce Project Cost</a:t>
            </a:r>
          </a:p>
        </p:txBody>
      </p:sp>
      <p:sp>
        <p:nvSpPr>
          <p:cNvPr id="83983" name="Rectangle 15"/>
          <p:cNvSpPr>
            <a:spLocks noChangeArrowheads="1"/>
          </p:cNvSpPr>
          <p:nvPr/>
        </p:nvSpPr>
        <p:spPr bwMode="blackWhite">
          <a:xfrm>
            <a:off x="1906588" y="4948695"/>
            <a:ext cx="5943600" cy="777240"/>
          </a:xfrm>
          <a:prstGeom prst="roundRect">
            <a:avLst>
              <a:gd name="adj" fmla="val 5861"/>
            </a:avLst>
          </a:prstGeom>
          <a:solidFill>
            <a:srgbClr val="00AEEF"/>
          </a:solidFill>
          <a:ln w="12700">
            <a:solidFill>
              <a:schemeClr val="accent1"/>
            </a:solidFill>
            <a:miter lim="800000"/>
            <a:headEnd/>
            <a:tailEnd/>
          </a:ln>
          <a:effectLst>
            <a:outerShdw dist="107763" dir="2700000" algn="ctr" rotWithShape="0">
              <a:schemeClr val="bg2">
                <a:alpha val="50000"/>
              </a:schemeClr>
            </a:outerShdw>
          </a:effectLst>
        </p:spPr>
        <p:txBody>
          <a:bodyPr lIns="82550" tIns="41275" rIns="82550" bIns="41275" anchor="ctr">
            <a:spAutoFit/>
          </a:bodyPr>
          <a:lstStyle>
            <a:lvl1pPr defTabSz="739775">
              <a:defRPr sz="2400">
                <a:solidFill>
                  <a:schemeClr val="tx1"/>
                </a:solidFill>
                <a:latin typeface="Times New Roman" panose="02020603050405020304" pitchFamily="18" charset="0"/>
              </a:defRPr>
            </a:lvl1pPr>
            <a:lvl2pPr marL="411163" defTabSz="739775">
              <a:defRPr sz="2400">
                <a:solidFill>
                  <a:schemeClr val="tx1"/>
                </a:solidFill>
                <a:latin typeface="Times New Roman" panose="02020603050405020304" pitchFamily="18" charset="0"/>
              </a:defRPr>
            </a:lvl2pPr>
            <a:lvl3pPr marL="822325" defTabSz="739775">
              <a:defRPr sz="2400">
                <a:solidFill>
                  <a:schemeClr val="tx1"/>
                </a:solidFill>
                <a:latin typeface="Times New Roman" panose="02020603050405020304" pitchFamily="18" charset="0"/>
              </a:defRPr>
            </a:lvl3pPr>
            <a:lvl4pPr marL="1235075" defTabSz="739775">
              <a:defRPr sz="2400">
                <a:solidFill>
                  <a:schemeClr val="tx1"/>
                </a:solidFill>
                <a:latin typeface="Times New Roman" panose="02020603050405020304" pitchFamily="18" charset="0"/>
              </a:defRPr>
            </a:lvl4pPr>
            <a:lvl5pPr marL="1646238" defTabSz="739775">
              <a:defRPr sz="2400">
                <a:solidFill>
                  <a:schemeClr val="tx1"/>
                </a:solidFill>
                <a:latin typeface="Times New Roman" panose="02020603050405020304" pitchFamily="18" charset="0"/>
              </a:defRPr>
            </a:lvl5pPr>
            <a:lvl6pPr marL="2103438" defTabSz="739775" fontAlgn="base">
              <a:spcBef>
                <a:spcPct val="0"/>
              </a:spcBef>
              <a:spcAft>
                <a:spcPct val="0"/>
              </a:spcAft>
              <a:defRPr sz="2400">
                <a:solidFill>
                  <a:schemeClr val="tx1"/>
                </a:solidFill>
                <a:latin typeface="Times New Roman" panose="02020603050405020304" pitchFamily="18" charset="0"/>
              </a:defRPr>
            </a:lvl6pPr>
            <a:lvl7pPr marL="2560638" defTabSz="739775" fontAlgn="base">
              <a:spcBef>
                <a:spcPct val="0"/>
              </a:spcBef>
              <a:spcAft>
                <a:spcPct val="0"/>
              </a:spcAft>
              <a:defRPr sz="2400">
                <a:solidFill>
                  <a:schemeClr val="tx1"/>
                </a:solidFill>
                <a:latin typeface="Times New Roman" panose="02020603050405020304" pitchFamily="18" charset="0"/>
              </a:defRPr>
            </a:lvl7pPr>
            <a:lvl8pPr marL="3017838" defTabSz="739775" fontAlgn="base">
              <a:spcBef>
                <a:spcPct val="0"/>
              </a:spcBef>
              <a:spcAft>
                <a:spcPct val="0"/>
              </a:spcAft>
              <a:defRPr sz="2400">
                <a:solidFill>
                  <a:schemeClr val="tx1"/>
                </a:solidFill>
                <a:latin typeface="Times New Roman" panose="02020603050405020304" pitchFamily="18" charset="0"/>
              </a:defRPr>
            </a:lvl8pPr>
            <a:lvl9pPr marL="3475038" defTabSz="739775" fontAlgn="base">
              <a:spcBef>
                <a:spcPct val="0"/>
              </a:spcBef>
              <a:spcAft>
                <a:spcPct val="0"/>
              </a:spcAft>
              <a:defRPr sz="2400">
                <a:solidFill>
                  <a:schemeClr val="tx1"/>
                </a:solidFill>
                <a:latin typeface="Times New Roman" panose="02020603050405020304" pitchFamily="18" charset="0"/>
              </a:defRPr>
            </a:lvl9pPr>
          </a:lstStyle>
          <a:p>
            <a:pPr eaLnBrk="0" hangingPunct="0">
              <a:lnSpc>
                <a:spcPct val="90000"/>
              </a:lnSpc>
            </a:pPr>
            <a:r>
              <a:rPr lang="en-US" sz="2000" b="1" dirty="0">
                <a:solidFill>
                  <a:schemeClr val="bg1"/>
                </a:solidFill>
                <a:effectLst>
                  <a:outerShdw blurRad="38100" dist="38100" dir="2700000" algn="tl">
                    <a:srgbClr val="000000"/>
                  </a:outerShdw>
                </a:effectLst>
                <a:latin typeface="Arial" panose="020B0604020202020204" pitchFamily="34" charset="0"/>
              </a:rPr>
              <a:t>Compute total costs for specific durations and compare to benefits of reducing project time.</a:t>
            </a:r>
          </a:p>
        </p:txBody>
      </p:sp>
      <p:sp>
        <p:nvSpPr>
          <p:cNvPr id="83984" name="Rectangle 16"/>
          <p:cNvSpPr>
            <a:spLocks noChangeArrowheads="1"/>
          </p:cNvSpPr>
          <p:nvPr/>
        </p:nvSpPr>
        <p:spPr bwMode="blackWhite">
          <a:xfrm>
            <a:off x="1920875" y="3898840"/>
            <a:ext cx="5943600" cy="949724"/>
          </a:xfrm>
          <a:prstGeom prst="roundRect">
            <a:avLst>
              <a:gd name="adj" fmla="val 7405"/>
            </a:avLst>
          </a:prstGeom>
          <a:solidFill>
            <a:srgbClr val="00AEEF"/>
          </a:solidFill>
          <a:ln w="12700">
            <a:solidFill>
              <a:schemeClr val="accent1"/>
            </a:solidFill>
            <a:miter lim="800000"/>
            <a:headEnd/>
            <a:tailEnd/>
          </a:ln>
          <a:effectLst>
            <a:outerShdw dist="107763" dir="2700000" algn="ctr" rotWithShape="0">
              <a:schemeClr val="bg2">
                <a:alpha val="50000"/>
              </a:schemeClr>
            </a:outerShdw>
          </a:effectLst>
        </p:spPr>
        <p:txBody>
          <a:bodyPr lIns="82550" tIns="41275" rIns="82550" bIns="41275" anchor="ctr">
            <a:spAutoFit/>
          </a:bodyPr>
          <a:lstStyle>
            <a:lvl1pPr defTabSz="739775">
              <a:defRPr sz="2400">
                <a:solidFill>
                  <a:schemeClr val="tx1"/>
                </a:solidFill>
                <a:latin typeface="Times New Roman" panose="02020603050405020304" pitchFamily="18" charset="0"/>
              </a:defRPr>
            </a:lvl1pPr>
            <a:lvl2pPr marL="411163" defTabSz="739775">
              <a:defRPr sz="2400">
                <a:solidFill>
                  <a:schemeClr val="tx1"/>
                </a:solidFill>
                <a:latin typeface="Times New Roman" panose="02020603050405020304" pitchFamily="18" charset="0"/>
              </a:defRPr>
            </a:lvl2pPr>
            <a:lvl3pPr marL="822325" defTabSz="739775">
              <a:defRPr sz="2400">
                <a:solidFill>
                  <a:schemeClr val="tx1"/>
                </a:solidFill>
                <a:latin typeface="Times New Roman" panose="02020603050405020304" pitchFamily="18" charset="0"/>
              </a:defRPr>
            </a:lvl3pPr>
            <a:lvl4pPr marL="1235075" defTabSz="739775">
              <a:defRPr sz="2400">
                <a:solidFill>
                  <a:schemeClr val="tx1"/>
                </a:solidFill>
                <a:latin typeface="Times New Roman" panose="02020603050405020304" pitchFamily="18" charset="0"/>
              </a:defRPr>
            </a:lvl4pPr>
            <a:lvl5pPr marL="1646238" defTabSz="739775">
              <a:defRPr sz="2400">
                <a:solidFill>
                  <a:schemeClr val="tx1"/>
                </a:solidFill>
                <a:latin typeface="Times New Roman" panose="02020603050405020304" pitchFamily="18" charset="0"/>
              </a:defRPr>
            </a:lvl5pPr>
            <a:lvl6pPr marL="2103438" defTabSz="739775" fontAlgn="base">
              <a:spcBef>
                <a:spcPct val="0"/>
              </a:spcBef>
              <a:spcAft>
                <a:spcPct val="0"/>
              </a:spcAft>
              <a:defRPr sz="2400">
                <a:solidFill>
                  <a:schemeClr val="tx1"/>
                </a:solidFill>
                <a:latin typeface="Times New Roman" panose="02020603050405020304" pitchFamily="18" charset="0"/>
              </a:defRPr>
            </a:lvl6pPr>
            <a:lvl7pPr marL="2560638" defTabSz="739775" fontAlgn="base">
              <a:spcBef>
                <a:spcPct val="0"/>
              </a:spcBef>
              <a:spcAft>
                <a:spcPct val="0"/>
              </a:spcAft>
              <a:defRPr sz="2400">
                <a:solidFill>
                  <a:schemeClr val="tx1"/>
                </a:solidFill>
                <a:latin typeface="Times New Roman" panose="02020603050405020304" pitchFamily="18" charset="0"/>
              </a:defRPr>
            </a:lvl7pPr>
            <a:lvl8pPr marL="3017838" defTabSz="739775" fontAlgn="base">
              <a:spcBef>
                <a:spcPct val="0"/>
              </a:spcBef>
              <a:spcAft>
                <a:spcPct val="0"/>
              </a:spcAft>
              <a:defRPr sz="2400">
                <a:solidFill>
                  <a:schemeClr val="tx1"/>
                </a:solidFill>
                <a:latin typeface="Times New Roman" panose="02020603050405020304" pitchFamily="18" charset="0"/>
              </a:defRPr>
            </a:lvl8pPr>
            <a:lvl9pPr marL="3475038" defTabSz="739775" fontAlgn="base">
              <a:spcBef>
                <a:spcPct val="0"/>
              </a:spcBef>
              <a:spcAft>
                <a:spcPct val="0"/>
              </a:spcAft>
              <a:defRPr sz="2400">
                <a:solidFill>
                  <a:schemeClr val="tx1"/>
                </a:solidFill>
                <a:latin typeface="Times New Roman" panose="02020603050405020304" pitchFamily="18" charset="0"/>
              </a:defRPr>
            </a:lvl9pPr>
          </a:lstStyle>
          <a:p>
            <a:pPr eaLnBrk="0" hangingPunct="0">
              <a:lnSpc>
                <a:spcPct val="90000"/>
              </a:lnSpc>
            </a:pPr>
            <a:r>
              <a:rPr lang="en-US" sz="2000" b="1" dirty="0">
                <a:solidFill>
                  <a:schemeClr val="bg1"/>
                </a:solidFill>
                <a:effectLst>
                  <a:outerShdw blurRad="38100" dist="38100" dir="2700000" algn="tl">
                    <a:srgbClr val="000000"/>
                  </a:outerShdw>
                </a:effectLst>
                <a:latin typeface="Arial" panose="020B0604020202020204" pitchFamily="34" charset="0"/>
              </a:rPr>
              <a:t>Search critical activities </a:t>
            </a:r>
            <a:r>
              <a:rPr lang="en-US" sz="2000" b="1" dirty="0" smtClean="0">
                <a:solidFill>
                  <a:schemeClr val="bg1"/>
                </a:solidFill>
                <a:effectLst>
                  <a:outerShdw blurRad="38100" dist="38100" dir="2700000" algn="tl">
                    <a:srgbClr val="000000"/>
                  </a:outerShdw>
                </a:effectLst>
                <a:latin typeface="Arial" panose="020B0604020202020204" pitchFamily="34" charset="0"/>
              </a:rPr>
              <a:t>of </a:t>
            </a:r>
            <a:r>
              <a:rPr lang="en-US" sz="2000" b="1" dirty="0" smtClean="0">
                <a:solidFill>
                  <a:schemeClr val="bg1"/>
                </a:solidFill>
                <a:effectLst>
                  <a:outerShdw blurRad="38100" dist="38100" dir="2700000" algn="tl">
                    <a:srgbClr val="000000"/>
                  </a:outerShdw>
                </a:effectLst>
                <a:latin typeface="Arial" panose="020B0604020202020204" pitchFamily="34" charset="0"/>
              </a:rPr>
              <a:t>the lowest direct </a:t>
            </a:r>
            <a:r>
              <a:rPr lang="en-US" sz="2000" b="1" dirty="0" smtClean="0">
                <a:solidFill>
                  <a:schemeClr val="bg1"/>
                </a:solidFill>
                <a:effectLst>
                  <a:outerShdw blurRad="38100" dist="38100" dir="2700000" algn="tl">
                    <a:srgbClr val="000000"/>
                  </a:outerShdw>
                </a:effectLst>
                <a:latin typeface="Arial" panose="020B0604020202020204" pitchFamily="34" charset="0"/>
              </a:rPr>
              <a:t>cost increment (slope) to </a:t>
            </a:r>
            <a:r>
              <a:rPr lang="en-US" sz="2000" b="1" dirty="0">
                <a:solidFill>
                  <a:schemeClr val="bg1"/>
                </a:solidFill>
                <a:effectLst>
                  <a:outerShdw blurRad="38100" dist="38100" dir="2700000" algn="tl">
                    <a:srgbClr val="000000"/>
                  </a:outerShdw>
                </a:effectLst>
                <a:latin typeface="Arial" panose="020B0604020202020204" pitchFamily="34" charset="0"/>
              </a:rPr>
              <a:t>shorten project duration.</a:t>
            </a:r>
          </a:p>
        </p:txBody>
      </p:sp>
      <p:sp>
        <p:nvSpPr>
          <p:cNvPr id="83985" name="AutoShape 17"/>
          <p:cNvSpPr>
            <a:spLocks noChangeArrowheads="1"/>
          </p:cNvSpPr>
          <p:nvPr/>
        </p:nvSpPr>
        <p:spPr bwMode="blackWhite">
          <a:xfrm>
            <a:off x="1082675" y="1878013"/>
            <a:ext cx="7146925" cy="788987"/>
          </a:xfrm>
          <a:prstGeom prst="roundRect">
            <a:avLst>
              <a:gd name="adj" fmla="val 12528"/>
            </a:avLst>
          </a:prstGeom>
          <a:solidFill>
            <a:srgbClr val="00AEEF"/>
          </a:solidFill>
          <a:ln w="12700">
            <a:solidFill>
              <a:srgbClr val="000000"/>
            </a:solidFill>
            <a:round/>
            <a:headEnd/>
            <a:tailEnd/>
          </a:ln>
          <a:effectLst>
            <a:outerShdw dist="107763" dir="2700000" algn="ctr" rotWithShape="0">
              <a:schemeClr val="bg2">
                <a:alpha val="50000"/>
              </a:schemeClr>
            </a:outerShdw>
          </a:effectLst>
        </p:spPr>
        <p:txBody>
          <a:bodyPr lIns="82550" tIns="41275" rIns="82550" bIns="41275" anchor="ctr"/>
          <a:lstStyle>
            <a:lvl1pPr defTabSz="739775">
              <a:defRPr sz="2400">
                <a:solidFill>
                  <a:schemeClr val="tx1"/>
                </a:solidFill>
                <a:latin typeface="Times New Roman" panose="02020603050405020304" pitchFamily="18" charset="0"/>
              </a:defRPr>
            </a:lvl1pPr>
            <a:lvl2pPr marL="411163" defTabSz="739775">
              <a:defRPr sz="2400">
                <a:solidFill>
                  <a:schemeClr val="tx1"/>
                </a:solidFill>
                <a:latin typeface="Times New Roman" panose="02020603050405020304" pitchFamily="18" charset="0"/>
              </a:defRPr>
            </a:lvl2pPr>
            <a:lvl3pPr marL="822325" defTabSz="739775">
              <a:defRPr sz="2400">
                <a:solidFill>
                  <a:schemeClr val="tx1"/>
                </a:solidFill>
                <a:latin typeface="Times New Roman" panose="02020603050405020304" pitchFamily="18" charset="0"/>
              </a:defRPr>
            </a:lvl3pPr>
            <a:lvl4pPr marL="1235075" defTabSz="739775">
              <a:defRPr sz="2400">
                <a:solidFill>
                  <a:schemeClr val="tx1"/>
                </a:solidFill>
                <a:latin typeface="Times New Roman" panose="02020603050405020304" pitchFamily="18" charset="0"/>
              </a:defRPr>
            </a:lvl4pPr>
            <a:lvl5pPr marL="1646238" defTabSz="739775">
              <a:defRPr sz="2400">
                <a:solidFill>
                  <a:schemeClr val="tx1"/>
                </a:solidFill>
                <a:latin typeface="Times New Roman" panose="02020603050405020304" pitchFamily="18" charset="0"/>
              </a:defRPr>
            </a:lvl5pPr>
            <a:lvl6pPr marL="2103438" defTabSz="739775" fontAlgn="base">
              <a:spcBef>
                <a:spcPct val="0"/>
              </a:spcBef>
              <a:spcAft>
                <a:spcPct val="0"/>
              </a:spcAft>
              <a:defRPr sz="2400">
                <a:solidFill>
                  <a:schemeClr val="tx1"/>
                </a:solidFill>
                <a:latin typeface="Times New Roman" panose="02020603050405020304" pitchFamily="18" charset="0"/>
              </a:defRPr>
            </a:lvl6pPr>
            <a:lvl7pPr marL="2560638" defTabSz="739775" fontAlgn="base">
              <a:spcBef>
                <a:spcPct val="0"/>
              </a:spcBef>
              <a:spcAft>
                <a:spcPct val="0"/>
              </a:spcAft>
              <a:defRPr sz="2400">
                <a:solidFill>
                  <a:schemeClr val="tx1"/>
                </a:solidFill>
                <a:latin typeface="Times New Roman" panose="02020603050405020304" pitchFamily="18" charset="0"/>
              </a:defRPr>
            </a:lvl7pPr>
            <a:lvl8pPr marL="3017838" defTabSz="739775" fontAlgn="base">
              <a:spcBef>
                <a:spcPct val="0"/>
              </a:spcBef>
              <a:spcAft>
                <a:spcPct val="0"/>
              </a:spcAft>
              <a:defRPr sz="2400">
                <a:solidFill>
                  <a:schemeClr val="tx1"/>
                </a:solidFill>
                <a:latin typeface="Times New Roman" panose="02020603050405020304" pitchFamily="18" charset="0"/>
              </a:defRPr>
            </a:lvl8pPr>
            <a:lvl9pPr marL="3475038" defTabSz="739775" fontAlgn="base">
              <a:spcBef>
                <a:spcPct val="0"/>
              </a:spcBef>
              <a:spcAft>
                <a:spcPct val="0"/>
              </a:spcAft>
              <a:defRPr sz="2400">
                <a:solidFill>
                  <a:schemeClr val="tx1"/>
                </a:solidFill>
                <a:latin typeface="Times New Roman" panose="02020603050405020304" pitchFamily="18" charset="0"/>
              </a:defRPr>
            </a:lvl9pPr>
          </a:lstStyle>
          <a:p>
            <a:pPr algn="ctr" eaLnBrk="0" hangingPunct="0">
              <a:lnSpc>
                <a:spcPct val="90000"/>
              </a:lnSpc>
            </a:pPr>
            <a:r>
              <a:rPr lang="en-US" b="1" dirty="0">
                <a:solidFill>
                  <a:schemeClr val="bg1"/>
                </a:solidFill>
                <a:effectLst>
                  <a:outerShdw blurRad="38100" dist="38100" dir="2700000" algn="tl">
                    <a:srgbClr val="000000"/>
                  </a:outerShdw>
                </a:effectLst>
                <a:latin typeface="Arial" panose="020B0604020202020204" pitchFamily="34" charset="0"/>
              </a:rPr>
              <a:t>Identifying direct costs to reduce project time</a:t>
            </a:r>
          </a:p>
        </p:txBody>
      </p:sp>
      <p:sp>
        <p:nvSpPr>
          <p:cNvPr id="83986" name="Rectangle 18"/>
          <p:cNvSpPr>
            <a:spLocks noChangeArrowheads="1"/>
          </p:cNvSpPr>
          <p:nvPr/>
        </p:nvSpPr>
        <p:spPr bwMode="blackWhite">
          <a:xfrm>
            <a:off x="1920875" y="3000832"/>
            <a:ext cx="5943600" cy="777240"/>
          </a:xfrm>
          <a:prstGeom prst="roundRect">
            <a:avLst>
              <a:gd name="adj" fmla="val 5861"/>
            </a:avLst>
          </a:prstGeom>
          <a:solidFill>
            <a:srgbClr val="00AEEF"/>
          </a:solidFill>
          <a:ln w="12700">
            <a:solidFill>
              <a:schemeClr val="accent1"/>
            </a:solidFill>
            <a:miter lim="800000"/>
            <a:headEnd/>
            <a:tailEnd/>
          </a:ln>
          <a:effectLst>
            <a:outerShdw dist="107763" dir="2700000" algn="ctr" rotWithShape="0">
              <a:schemeClr val="bg2">
                <a:alpha val="50000"/>
              </a:schemeClr>
            </a:outerShdw>
          </a:effectLst>
        </p:spPr>
        <p:txBody>
          <a:bodyPr lIns="82550" tIns="41275" rIns="82550" bIns="41275" anchor="ctr">
            <a:spAutoFit/>
          </a:bodyPr>
          <a:lstStyle>
            <a:lvl1pPr defTabSz="739775">
              <a:defRPr sz="2400">
                <a:solidFill>
                  <a:schemeClr val="tx1"/>
                </a:solidFill>
                <a:latin typeface="Times New Roman" panose="02020603050405020304" pitchFamily="18" charset="0"/>
              </a:defRPr>
            </a:lvl1pPr>
            <a:lvl2pPr marL="411163" defTabSz="739775">
              <a:defRPr sz="2400">
                <a:solidFill>
                  <a:schemeClr val="tx1"/>
                </a:solidFill>
                <a:latin typeface="Times New Roman" panose="02020603050405020304" pitchFamily="18" charset="0"/>
              </a:defRPr>
            </a:lvl2pPr>
            <a:lvl3pPr marL="822325" defTabSz="739775">
              <a:defRPr sz="2400">
                <a:solidFill>
                  <a:schemeClr val="tx1"/>
                </a:solidFill>
                <a:latin typeface="Times New Roman" panose="02020603050405020304" pitchFamily="18" charset="0"/>
              </a:defRPr>
            </a:lvl3pPr>
            <a:lvl4pPr marL="1235075" defTabSz="739775">
              <a:defRPr sz="2400">
                <a:solidFill>
                  <a:schemeClr val="tx1"/>
                </a:solidFill>
                <a:latin typeface="Times New Roman" panose="02020603050405020304" pitchFamily="18" charset="0"/>
              </a:defRPr>
            </a:lvl4pPr>
            <a:lvl5pPr marL="1646238" defTabSz="739775">
              <a:defRPr sz="2400">
                <a:solidFill>
                  <a:schemeClr val="tx1"/>
                </a:solidFill>
                <a:latin typeface="Times New Roman" panose="02020603050405020304" pitchFamily="18" charset="0"/>
              </a:defRPr>
            </a:lvl5pPr>
            <a:lvl6pPr marL="2103438" defTabSz="739775" fontAlgn="base">
              <a:spcBef>
                <a:spcPct val="0"/>
              </a:spcBef>
              <a:spcAft>
                <a:spcPct val="0"/>
              </a:spcAft>
              <a:defRPr sz="2400">
                <a:solidFill>
                  <a:schemeClr val="tx1"/>
                </a:solidFill>
                <a:latin typeface="Times New Roman" panose="02020603050405020304" pitchFamily="18" charset="0"/>
              </a:defRPr>
            </a:lvl6pPr>
            <a:lvl7pPr marL="2560638" defTabSz="739775" fontAlgn="base">
              <a:spcBef>
                <a:spcPct val="0"/>
              </a:spcBef>
              <a:spcAft>
                <a:spcPct val="0"/>
              </a:spcAft>
              <a:defRPr sz="2400">
                <a:solidFill>
                  <a:schemeClr val="tx1"/>
                </a:solidFill>
                <a:latin typeface="Times New Roman" panose="02020603050405020304" pitchFamily="18" charset="0"/>
              </a:defRPr>
            </a:lvl7pPr>
            <a:lvl8pPr marL="3017838" defTabSz="739775" fontAlgn="base">
              <a:spcBef>
                <a:spcPct val="0"/>
              </a:spcBef>
              <a:spcAft>
                <a:spcPct val="0"/>
              </a:spcAft>
              <a:defRPr sz="2400">
                <a:solidFill>
                  <a:schemeClr val="tx1"/>
                </a:solidFill>
                <a:latin typeface="Times New Roman" panose="02020603050405020304" pitchFamily="18" charset="0"/>
              </a:defRPr>
            </a:lvl8pPr>
            <a:lvl9pPr marL="3475038" defTabSz="739775" fontAlgn="base">
              <a:spcBef>
                <a:spcPct val="0"/>
              </a:spcBef>
              <a:spcAft>
                <a:spcPct val="0"/>
              </a:spcAft>
              <a:defRPr sz="2400">
                <a:solidFill>
                  <a:schemeClr val="tx1"/>
                </a:solidFill>
                <a:latin typeface="Times New Roman" panose="02020603050405020304" pitchFamily="18" charset="0"/>
              </a:defRPr>
            </a:lvl9pPr>
          </a:lstStyle>
          <a:p>
            <a:pPr eaLnBrk="0" hangingPunct="0">
              <a:lnSpc>
                <a:spcPct val="90000"/>
              </a:lnSpc>
            </a:pPr>
            <a:r>
              <a:rPr lang="en-US" sz="2000" b="1" dirty="0">
                <a:solidFill>
                  <a:schemeClr val="bg1"/>
                </a:solidFill>
                <a:effectLst>
                  <a:outerShdw blurRad="38100" dist="38100" dir="2700000" algn="tl">
                    <a:srgbClr val="000000"/>
                  </a:outerShdw>
                </a:effectLst>
                <a:latin typeface="Arial" panose="020B0604020202020204" pitchFamily="34" charset="0"/>
              </a:rPr>
              <a:t>Gather information about direct and indirect costs of specific project durations. </a:t>
            </a:r>
          </a:p>
        </p:txBody>
      </p:sp>
      <p:sp>
        <p:nvSpPr>
          <p:cNvPr id="83988" name="Freeform 20"/>
          <p:cNvSpPr>
            <a:spLocks/>
          </p:cNvSpPr>
          <p:nvPr/>
        </p:nvSpPr>
        <p:spPr bwMode="blackWhite">
          <a:xfrm>
            <a:off x="1276350" y="3213711"/>
            <a:ext cx="644525" cy="1101725"/>
          </a:xfrm>
          <a:custGeom>
            <a:avLst/>
            <a:gdLst>
              <a:gd name="T0" fmla="*/ 0 w 480"/>
              <a:gd name="T1" fmla="*/ 0 h 528"/>
              <a:gd name="T2" fmla="*/ 0 w 480"/>
              <a:gd name="T3" fmla="*/ 528 h 528"/>
              <a:gd name="T4" fmla="*/ 480 w 480"/>
              <a:gd name="T5" fmla="*/ 528 h 528"/>
            </a:gdLst>
            <a:ahLst/>
            <a:cxnLst>
              <a:cxn ang="0">
                <a:pos x="T0" y="T1"/>
              </a:cxn>
              <a:cxn ang="0">
                <a:pos x="T2" y="T3"/>
              </a:cxn>
              <a:cxn ang="0">
                <a:pos x="T4" y="T5"/>
              </a:cxn>
            </a:cxnLst>
            <a:rect l="0" t="0" r="r" b="b"/>
            <a:pathLst>
              <a:path w="480" h="528">
                <a:moveTo>
                  <a:pt x="0" y="0"/>
                </a:moveTo>
                <a:lnTo>
                  <a:pt x="0" y="528"/>
                </a:lnTo>
                <a:lnTo>
                  <a:pt x="480" y="528"/>
                </a:lnTo>
              </a:path>
            </a:pathLst>
          </a:custGeom>
          <a:noFill/>
          <a:ln w="76200" cap="flat" cmpd="sng">
            <a:solidFill>
              <a:srgbClr val="003366"/>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2700000" algn="ctr" rotWithShape="0">
                    <a:srgbClr val="790015"/>
                  </a:outerShdw>
                </a:effectLst>
              </a14:hiddenEffects>
            </a:ext>
          </a:extLst>
        </p:spPr>
        <p:txBody>
          <a:bodyPr wrap="none" anchor="ctr"/>
          <a:lstStyle/>
          <a:p>
            <a:endParaRPr lang="en-US" dirty="0"/>
          </a:p>
        </p:txBody>
      </p:sp>
      <p:sp>
        <p:nvSpPr>
          <p:cNvPr id="83990" name="Freeform 22"/>
          <p:cNvSpPr>
            <a:spLocks/>
          </p:cNvSpPr>
          <p:nvPr/>
        </p:nvSpPr>
        <p:spPr bwMode="blackWhite">
          <a:xfrm>
            <a:off x="1276350" y="4209073"/>
            <a:ext cx="644525" cy="1066800"/>
          </a:xfrm>
          <a:custGeom>
            <a:avLst/>
            <a:gdLst>
              <a:gd name="T0" fmla="*/ 0 w 480"/>
              <a:gd name="T1" fmla="*/ 0 h 528"/>
              <a:gd name="T2" fmla="*/ 0 w 480"/>
              <a:gd name="T3" fmla="*/ 528 h 528"/>
              <a:gd name="T4" fmla="*/ 480 w 480"/>
              <a:gd name="T5" fmla="*/ 528 h 528"/>
            </a:gdLst>
            <a:ahLst/>
            <a:cxnLst>
              <a:cxn ang="0">
                <a:pos x="T0" y="T1"/>
              </a:cxn>
              <a:cxn ang="0">
                <a:pos x="T2" y="T3"/>
              </a:cxn>
              <a:cxn ang="0">
                <a:pos x="T4" y="T5"/>
              </a:cxn>
            </a:cxnLst>
            <a:rect l="0" t="0" r="r" b="b"/>
            <a:pathLst>
              <a:path w="480" h="528">
                <a:moveTo>
                  <a:pt x="0" y="0"/>
                </a:moveTo>
                <a:lnTo>
                  <a:pt x="0" y="528"/>
                </a:lnTo>
                <a:lnTo>
                  <a:pt x="480" y="528"/>
                </a:lnTo>
              </a:path>
            </a:pathLst>
          </a:custGeom>
          <a:noFill/>
          <a:ln w="76200" cap="flat" cmpd="sng">
            <a:solidFill>
              <a:srgbClr val="003366"/>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2700000" algn="ctr" rotWithShape="0">
                    <a:srgbClr val="790015"/>
                  </a:outerShdw>
                </a:effectLst>
              </a14:hiddenEffects>
            </a:ext>
          </a:extLst>
        </p:spPr>
        <p:txBody>
          <a:bodyPr wrap="none" anchor="ctr"/>
          <a:lstStyle/>
          <a:p>
            <a:endParaRPr lang="en-US" dirty="0"/>
          </a:p>
        </p:txBody>
      </p:sp>
      <p:sp>
        <p:nvSpPr>
          <p:cNvPr id="83982" name="Freeform 14"/>
          <p:cNvSpPr>
            <a:spLocks/>
          </p:cNvSpPr>
          <p:nvPr/>
        </p:nvSpPr>
        <p:spPr bwMode="blackWhite">
          <a:xfrm>
            <a:off x="1276350" y="2667000"/>
            <a:ext cx="644525" cy="697523"/>
          </a:xfrm>
          <a:custGeom>
            <a:avLst/>
            <a:gdLst>
              <a:gd name="T0" fmla="*/ 0 w 480"/>
              <a:gd name="T1" fmla="*/ 0 h 528"/>
              <a:gd name="T2" fmla="*/ 0 w 480"/>
              <a:gd name="T3" fmla="*/ 528 h 528"/>
              <a:gd name="T4" fmla="*/ 480 w 480"/>
              <a:gd name="T5" fmla="*/ 528 h 528"/>
            </a:gdLst>
            <a:ahLst/>
            <a:cxnLst>
              <a:cxn ang="0">
                <a:pos x="T0" y="T1"/>
              </a:cxn>
              <a:cxn ang="0">
                <a:pos x="T2" y="T3"/>
              </a:cxn>
              <a:cxn ang="0">
                <a:pos x="T4" y="T5"/>
              </a:cxn>
            </a:cxnLst>
            <a:rect l="0" t="0" r="r" b="b"/>
            <a:pathLst>
              <a:path w="480" h="528">
                <a:moveTo>
                  <a:pt x="0" y="0"/>
                </a:moveTo>
                <a:lnTo>
                  <a:pt x="0" y="528"/>
                </a:lnTo>
                <a:lnTo>
                  <a:pt x="480" y="528"/>
                </a:lnTo>
              </a:path>
            </a:pathLst>
          </a:custGeom>
          <a:noFill/>
          <a:ln w="76200" cap="flat" cmpd="sng">
            <a:solidFill>
              <a:srgbClr val="003366"/>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2700000" algn="ctr" rotWithShape="0">
                    <a:srgbClr val="790015"/>
                  </a:outerShdw>
                </a:effectLst>
              </a14:hiddenEffects>
            </a:ext>
          </a:extLst>
        </p:spPr>
        <p:txBody>
          <a:bodyPr wrap="none" anchor="ctr"/>
          <a:lstStyle/>
          <a:p>
            <a:endParaRPr lang="en-US" dirty="0"/>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851108" y="3573403"/>
            <a:ext cx="609600" cy="609600"/>
          </a:xfrm>
          <a:prstGeom prst="rect">
            <a:avLst/>
          </a:prstGeom>
        </p:spPr>
      </p:pic>
    </p:spTree>
    <p:extLst>
      <p:ext uri="{BB962C8B-B14F-4D97-AF65-F5344CB8AC3E}">
        <p14:creationId xmlns:p14="http://schemas.microsoft.com/office/powerpoint/2010/main" val="16105568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3985"/>
                                        </p:tgtEl>
                                        <p:attrNameLst>
                                          <p:attrName>style.visibility</p:attrName>
                                        </p:attrNameLst>
                                      </p:cBhvr>
                                      <p:to>
                                        <p:strVal val="visible"/>
                                      </p:to>
                                    </p:set>
                                    <p:animEffect transition="in" filter="wipe(left)">
                                      <p:cBhvr>
                                        <p:cTn id="7" dur="500"/>
                                        <p:tgtEl>
                                          <p:spTgt spid="8398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83982"/>
                                        </p:tgtEl>
                                        <p:attrNameLst>
                                          <p:attrName>style.visibility</p:attrName>
                                        </p:attrNameLst>
                                      </p:cBhvr>
                                      <p:to>
                                        <p:strVal val="visible"/>
                                      </p:to>
                                    </p:set>
                                    <p:animEffect transition="in" filter="strips(downRight)">
                                      <p:cBhvr>
                                        <p:cTn id="12" dur="500"/>
                                        <p:tgtEl>
                                          <p:spTgt spid="83982"/>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83986"/>
                                        </p:tgtEl>
                                        <p:attrNameLst>
                                          <p:attrName>style.visibility</p:attrName>
                                        </p:attrNameLst>
                                      </p:cBhvr>
                                      <p:to>
                                        <p:strVal val="visible"/>
                                      </p:to>
                                    </p:set>
                                    <p:animEffect transition="in" filter="wipe(left)">
                                      <p:cBhvr>
                                        <p:cTn id="16" dur="500"/>
                                        <p:tgtEl>
                                          <p:spTgt spid="8398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8" presetClass="entr" presetSubtype="6" fill="hold" grpId="0" nodeType="clickEffect">
                                  <p:stCondLst>
                                    <p:cond delay="0"/>
                                  </p:stCondLst>
                                  <p:childTnLst>
                                    <p:set>
                                      <p:cBhvr>
                                        <p:cTn id="20" dur="1" fill="hold">
                                          <p:stCondLst>
                                            <p:cond delay="0"/>
                                          </p:stCondLst>
                                        </p:cTn>
                                        <p:tgtEl>
                                          <p:spTgt spid="83988"/>
                                        </p:tgtEl>
                                        <p:attrNameLst>
                                          <p:attrName>style.visibility</p:attrName>
                                        </p:attrNameLst>
                                      </p:cBhvr>
                                      <p:to>
                                        <p:strVal val="visible"/>
                                      </p:to>
                                    </p:set>
                                    <p:animEffect transition="in" filter="strips(downRight)">
                                      <p:cBhvr>
                                        <p:cTn id="21" dur="500"/>
                                        <p:tgtEl>
                                          <p:spTgt spid="83988"/>
                                        </p:tgtEl>
                                      </p:cBhvr>
                                    </p:animEffect>
                                  </p:childTnLst>
                                </p:cTn>
                              </p:par>
                            </p:childTnLst>
                          </p:cTn>
                        </p:par>
                        <p:par>
                          <p:cTn id="22" fill="hold" nodeType="afterGroup">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83984"/>
                                        </p:tgtEl>
                                        <p:attrNameLst>
                                          <p:attrName>style.visibility</p:attrName>
                                        </p:attrNameLst>
                                      </p:cBhvr>
                                      <p:to>
                                        <p:strVal val="visible"/>
                                      </p:to>
                                    </p:set>
                                    <p:animEffect transition="in" filter="wipe(left)">
                                      <p:cBhvr>
                                        <p:cTn id="25" dur="500"/>
                                        <p:tgtEl>
                                          <p:spTgt spid="83984"/>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8" presetClass="entr" presetSubtype="6" fill="hold" grpId="0" nodeType="clickEffect">
                                  <p:stCondLst>
                                    <p:cond delay="0"/>
                                  </p:stCondLst>
                                  <p:childTnLst>
                                    <p:set>
                                      <p:cBhvr>
                                        <p:cTn id="29" dur="1" fill="hold">
                                          <p:stCondLst>
                                            <p:cond delay="0"/>
                                          </p:stCondLst>
                                        </p:cTn>
                                        <p:tgtEl>
                                          <p:spTgt spid="83990"/>
                                        </p:tgtEl>
                                        <p:attrNameLst>
                                          <p:attrName>style.visibility</p:attrName>
                                        </p:attrNameLst>
                                      </p:cBhvr>
                                      <p:to>
                                        <p:strVal val="visible"/>
                                      </p:to>
                                    </p:set>
                                    <p:animEffect transition="in" filter="strips(downRight)">
                                      <p:cBhvr>
                                        <p:cTn id="30" dur="500"/>
                                        <p:tgtEl>
                                          <p:spTgt spid="83990"/>
                                        </p:tgtEl>
                                      </p:cBhvr>
                                    </p:animEffect>
                                  </p:childTnLst>
                                </p:cTn>
                              </p:par>
                            </p:childTnLst>
                          </p:cTn>
                        </p:par>
                        <p:par>
                          <p:cTn id="31" fill="hold" nodeType="afterGroup">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83983"/>
                                        </p:tgtEl>
                                        <p:attrNameLst>
                                          <p:attrName>style.visibility</p:attrName>
                                        </p:attrNameLst>
                                      </p:cBhvr>
                                      <p:to>
                                        <p:strVal val="visible"/>
                                      </p:to>
                                    </p:set>
                                    <p:animEffect transition="in" filter="wipe(left)">
                                      <p:cBhvr>
                                        <p:cTn id="34" dur="500"/>
                                        <p:tgtEl>
                                          <p:spTgt spid="83983"/>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5" restart="whenNotActive" fill="hold" evtFilter="cancelBubble" nodeType="interactiveSeq">
                <p:stCondLst>
                  <p:cond evt="onClick" delay="0">
                    <p:tgtEl>
                      <p:spTgt spid="3"/>
                    </p:tgtEl>
                  </p:cond>
                </p:stCondLst>
                <p:endSync evt="end" delay="0">
                  <p:rtn val="all"/>
                </p:endSync>
                <p:childTnLst>
                  <p:par>
                    <p:cTn id="36" fill="hold">
                      <p:stCondLst>
                        <p:cond delay="0"/>
                      </p:stCondLst>
                      <p:childTnLst>
                        <p:par>
                          <p:cTn id="37" fill="hold">
                            <p:stCondLst>
                              <p:cond delay="0"/>
                            </p:stCondLst>
                            <p:childTnLst>
                              <p:par>
                                <p:cTn id="38" presetID="1" presetClass="mediacall" presetSubtype="0" fill="hold" nodeType="clickEffect">
                                  <p:stCondLst>
                                    <p:cond delay="0"/>
                                  </p:stCondLst>
                                  <p:childTnLst>
                                    <p:cmd type="call" cmd="playFrom(0.0)">
                                      <p:cBhvr>
                                        <p:cTn id="39" dur="35798" fill="hold"/>
                                        <p:tgtEl>
                                          <p:spTgt spid="3"/>
                                        </p:tgtEl>
                                      </p:cBhvr>
                                    </p:cmd>
                                  </p:childTnLst>
                                </p:cTn>
                              </p:par>
                            </p:childTnLst>
                          </p:cTn>
                        </p:par>
                      </p:childTnLst>
                    </p:cTn>
                  </p:par>
                </p:childTnLst>
              </p:cTn>
              <p:nextCondLst>
                <p:cond evt="onClick" delay="0">
                  <p:tgtEl>
                    <p:spTgt spid="3"/>
                  </p:tgtEl>
                </p:cond>
              </p:nextCondLst>
            </p:seq>
            <p:audio>
              <p:cMediaNode vol="80000">
                <p:cTn id="40" fill="hold" display="0">
                  <p:stCondLst>
                    <p:cond delay="indefinite"/>
                  </p:stCondLst>
                  <p:endCondLst>
                    <p:cond evt="onStopAudio" delay="0">
                      <p:tgtEl>
                        <p:sldTgt/>
                      </p:tgtEl>
                    </p:cond>
                  </p:endCondLst>
                </p:cTn>
                <p:tgtEl>
                  <p:spTgt spid="3"/>
                </p:tgtEl>
              </p:cMediaNode>
            </p:audio>
          </p:childTnLst>
        </p:cTn>
      </p:par>
    </p:tnLst>
    <p:bldLst>
      <p:bldP spid="83983" grpId="0" animBg="1" autoUpdateAnimBg="0"/>
      <p:bldP spid="83984" grpId="0" animBg="1" autoUpdateAnimBg="0"/>
      <p:bldP spid="83985" grpId="0" animBg="1" autoUpdateAnimBg="0"/>
      <p:bldP spid="83986" grpId="0" animBg="1" autoUpdateAnimBg="0"/>
      <p:bldP spid="83988" grpId="0" animBg="1"/>
      <p:bldP spid="83990" grpId="0" animBg="1"/>
      <p:bldP spid="8398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1"/>
          </p:nvPr>
        </p:nvSpPr>
        <p:spPr/>
        <p:txBody>
          <a:bodyPr/>
          <a:lstStyle/>
          <a:p>
            <a:r>
              <a:rPr lang="en-US" dirty="0"/>
              <a:t>9</a:t>
            </a:r>
            <a:r>
              <a:rPr lang="en-US" dirty="0">
                <a:cs typeface="Times New Roman" panose="02020603050405020304" pitchFamily="18" charset="0"/>
              </a:rPr>
              <a:t>–</a:t>
            </a:r>
            <a:fld id="{106D7A09-A87F-4FF6-BEF7-F24468342AE1}" type="slidenum">
              <a:rPr lang="en-US"/>
              <a:pPr/>
              <a:t>7</a:t>
            </a:fld>
            <a:endParaRPr lang="en-US" dirty="0"/>
          </a:p>
        </p:txBody>
      </p:sp>
      <p:sp>
        <p:nvSpPr>
          <p:cNvPr id="68610" name="AutoShape 2"/>
          <p:cNvSpPr>
            <a:spLocks noGrp="1" noChangeArrowheads="1"/>
          </p:cNvSpPr>
          <p:nvPr>
            <p:ph type="title"/>
          </p:nvPr>
        </p:nvSpPr>
        <p:spPr>
          <a:xfrm>
            <a:off x="493713" y="266700"/>
            <a:ext cx="8156575" cy="757238"/>
          </a:xfrm>
          <a:gradFill>
            <a:gsLst>
              <a:gs pos="0">
                <a:srgbClr val="990033">
                  <a:gamma/>
                  <a:shade val="46275"/>
                  <a:invGamma/>
                </a:srgbClr>
              </a:gs>
              <a:gs pos="50000">
                <a:srgbClr val="990033"/>
              </a:gs>
              <a:gs pos="100000">
                <a:srgbClr val="990033">
                  <a:gamma/>
                  <a:shade val="46275"/>
                  <a:invGamma/>
                </a:srgbClr>
              </a:gs>
            </a:gsLst>
            <a:lin ang="5400000"/>
          </a:gradFill>
          <a:ln/>
        </p:spPr>
        <p:txBody>
          <a:bodyPr/>
          <a:lstStyle/>
          <a:p>
            <a:r>
              <a:rPr lang="en-US" sz="2800" dirty="0"/>
              <a:t>Project Cost</a:t>
            </a:r>
            <a:r>
              <a:rPr lang="en-US" sz="2800" dirty="0">
                <a:cs typeface="Arial" panose="020B0604020202020204" pitchFamily="34" charset="0"/>
              </a:rPr>
              <a:t>–Duration Graph</a:t>
            </a:r>
          </a:p>
        </p:txBody>
      </p:sp>
      <p:sp>
        <p:nvSpPr>
          <p:cNvPr id="68611" name="Text Box 3"/>
          <p:cNvSpPr txBox="1">
            <a:spLocks noChangeArrowheads="1"/>
          </p:cNvSpPr>
          <p:nvPr/>
        </p:nvSpPr>
        <p:spPr bwMode="auto">
          <a:xfrm>
            <a:off x="7407275" y="6172200"/>
            <a:ext cx="1279525" cy="274638"/>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sz="1200" b="1" dirty="0">
                <a:solidFill>
                  <a:srgbClr val="006666"/>
                </a:solidFill>
              </a:rPr>
              <a:t>FIGURE 9.1</a:t>
            </a:r>
            <a:endParaRPr lang="en-US" sz="1200" b="1" dirty="0">
              <a:solidFill>
                <a:srgbClr val="006666"/>
              </a:solidFill>
              <a:cs typeface="Arial" panose="020B0604020202020204" pitchFamily="34" charset="0"/>
            </a:endParaRPr>
          </a:p>
        </p:txBody>
      </p:sp>
      <p:pic>
        <p:nvPicPr>
          <p:cNvPr id="2" name="Picture 1"/>
          <p:cNvPicPr>
            <a:picLocks noChangeAspect="1"/>
          </p:cNvPicPr>
          <p:nvPr/>
        </p:nvPicPr>
        <p:blipFill>
          <a:blip r:embed="rId5"/>
          <a:stretch>
            <a:fillRect/>
          </a:stretch>
        </p:blipFill>
        <p:spPr>
          <a:xfrm>
            <a:off x="1980410" y="1234464"/>
            <a:ext cx="5195426" cy="5394901"/>
          </a:xfrm>
          <a:prstGeom prst="rect">
            <a:avLst/>
          </a:prstGeom>
        </p:spPr>
      </p:pic>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34615460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244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r>
              <a:rPr lang="en-US" dirty="0"/>
              <a:t>9</a:t>
            </a:r>
            <a:r>
              <a:rPr lang="en-US" dirty="0">
                <a:cs typeface="Times New Roman" panose="02020603050405020304" pitchFamily="18" charset="0"/>
              </a:rPr>
              <a:t>–</a:t>
            </a:r>
            <a:fld id="{0BBE7449-A761-4F2E-94DA-B73EA30D4E77}" type="slidenum">
              <a:rPr lang="en-US"/>
              <a:pPr/>
              <a:t>8</a:t>
            </a:fld>
            <a:endParaRPr lang="en-US" dirty="0"/>
          </a:p>
        </p:txBody>
      </p:sp>
      <p:sp>
        <p:nvSpPr>
          <p:cNvPr id="87042" name="AutoShape 2"/>
          <p:cNvSpPr>
            <a:spLocks noGrp="1" noChangeArrowheads="1"/>
          </p:cNvSpPr>
          <p:nvPr>
            <p:ph type="title"/>
          </p:nvPr>
        </p:nvSpPr>
        <p:spPr>
          <a:xfrm>
            <a:off x="274638" y="263525"/>
            <a:ext cx="8594725" cy="822325"/>
          </a:xfrm>
          <a:ln/>
        </p:spPr>
        <p:txBody>
          <a:bodyPr lIns="0" rIns="0"/>
          <a:lstStyle/>
          <a:p>
            <a:r>
              <a:rPr lang="en-US" dirty="0"/>
              <a:t>Constructing a Project Cost</a:t>
            </a:r>
            <a:r>
              <a:rPr lang="en-US" dirty="0">
                <a:cs typeface="Arial" panose="020B0604020202020204" pitchFamily="34" charset="0"/>
              </a:rPr>
              <a:t>–Duration Graph</a:t>
            </a:r>
            <a:r>
              <a:rPr lang="en-US" dirty="0"/>
              <a:t> </a:t>
            </a:r>
          </a:p>
        </p:txBody>
      </p:sp>
      <p:sp>
        <p:nvSpPr>
          <p:cNvPr id="87043" name="Rectangle 3"/>
          <p:cNvSpPr>
            <a:spLocks noGrp="1" noChangeArrowheads="1"/>
          </p:cNvSpPr>
          <p:nvPr>
            <p:ph type="body" idx="1"/>
          </p:nvPr>
        </p:nvSpPr>
        <p:spPr>
          <a:xfrm>
            <a:off x="533400" y="1331913"/>
            <a:ext cx="6232525" cy="5022850"/>
          </a:xfrm>
        </p:spPr>
        <p:txBody>
          <a:bodyPr/>
          <a:lstStyle/>
          <a:p>
            <a:pPr>
              <a:spcBef>
                <a:spcPct val="50000"/>
              </a:spcBef>
            </a:pPr>
            <a:r>
              <a:rPr lang="en-US" dirty="0"/>
              <a:t>Find total direct costs for </a:t>
            </a:r>
            <a:br>
              <a:rPr lang="en-US" dirty="0"/>
            </a:br>
            <a:r>
              <a:rPr lang="en-US" dirty="0"/>
              <a:t>selected project durations.</a:t>
            </a:r>
          </a:p>
          <a:p>
            <a:pPr>
              <a:spcBef>
                <a:spcPct val="50000"/>
              </a:spcBef>
            </a:pPr>
            <a:r>
              <a:rPr lang="en-US" dirty="0"/>
              <a:t>Find total indirect costs for </a:t>
            </a:r>
            <a:br>
              <a:rPr lang="en-US" dirty="0"/>
            </a:br>
            <a:r>
              <a:rPr lang="en-US" dirty="0"/>
              <a:t>selected project durations.</a:t>
            </a:r>
          </a:p>
          <a:p>
            <a:pPr>
              <a:spcBef>
                <a:spcPct val="50000"/>
              </a:spcBef>
            </a:pPr>
            <a:r>
              <a:rPr lang="en-US" dirty="0"/>
              <a:t>Sum direct and indirect costs for these selected project durations.</a:t>
            </a:r>
          </a:p>
          <a:p>
            <a:pPr>
              <a:spcBef>
                <a:spcPct val="50000"/>
              </a:spcBef>
            </a:pPr>
            <a:r>
              <a:rPr lang="en-US" dirty="0"/>
              <a:t>Compare additional cost </a:t>
            </a:r>
            <a:br>
              <a:rPr lang="en-US" dirty="0"/>
            </a:br>
            <a:r>
              <a:rPr lang="en-US" dirty="0"/>
              <a:t>alternatives for benefits.</a:t>
            </a:r>
          </a:p>
        </p:txBody>
      </p:sp>
      <p:pic>
        <p:nvPicPr>
          <p:cNvPr id="87045" name="Picture 5" descr="PE03726_"/>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89613" y="1514475"/>
            <a:ext cx="2989262" cy="3468688"/>
          </a:xfrm>
          <a:prstGeom prst="rect">
            <a:avLst/>
          </a:prstGeom>
          <a:noFill/>
          <a:extLst>
            <a:ext uri="{909E8E84-426E-40DD-AFC4-6F175D3DCCD1}">
              <a14:hiddenFill xmlns:a14="http://schemas.microsoft.com/office/drawing/2010/main">
                <a:solidFill>
                  <a:srgbClr val="FFFFFF"/>
                </a:solidFill>
              </a14:hiddenFill>
            </a:ext>
          </a:extLst>
        </p:spPr>
      </p:pic>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0505071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7043">
                                            <p:txEl>
                                              <p:pRg st="0" end="0"/>
                                            </p:txEl>
                                          </p:spTgt>
                                        </p:tgtEl>
                                        <p:attrNameLst>
                                          <p:attrName>style.visibility</p:attrName>
                                        </p:attrNameLst>
                                      </p:cBhvr>
                                      <p:to>
                                        <p:strVal val="visible"/>
                                      </p:to>
                                    </p:set>
                                    <p:animEffect transition="in" filter="wipe(left)">
                                      <p:cBhvr>
                                        <p:cTn id="7" dur="1000"/>
                                        <p:tgtEl>
                                          <p:spTgt spid="87043">
                                            <p:txEl>
                                              <p:pRg st="0" end="0"/>
                                            </p:txEl>
                                          </p:spTgt>
                                        </p:tgtEl>
                                      </p:cBhvr>
                                    </p:animEffect>
                                  </p:childTnLst>
                                </p:cTn>
                              </p:par>
                            </p:childTnLst>
                          </p:cTn>
                        </p:par>
                        <p:par>
                          <p:cTn id="8" fill="hold" nodeType="afterGroup">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87043">
                                            <p:txEl>
                                              <p:pRg st="1" end="1"/>
                                            </p:txEl>
                                          </p:spTgt>
                                        </p:tgtEl>
                                        <p:attrNameLst>
                                          <p:attrName>style.visibility</p:attrName>
                                        </p:attrNameLst>
                                      </p:cBhvr>
                                      <p:to>
                                        <p:strVal val="visible"/>
                                      </p:to>
                                    </p:set>
                                    <p:animEffect transition="in" filter="wipe(left)">
                                      <p:cBhvr>
                                        <p:cTn id="11" dur="1000"/>
                                        <p:tgtEl>
                                          <p:spTgt spid="87043">
                                            <p:txEl>
                                              <p:pRg st="1" end="1"/>
                                            </p:txEl>
                                          </p:spTgt>
                                        </p:tgtEl>
                                      </p:cBhvr>
                                    </p:animEffect>
                                  </p:childTnLst>
                                </p:cTn>
                              </p:par>
                            </p:childTnLst>
                          </p:cTn>
                        </p:par>
                        <p:par>
                          <p:cTn id="12" fill="hold" nodeType="afterGroup">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87043">
                                            <p:txEl>
                                              <p:pRg st="2" end="2"/>
                                            </p:txEl>
                                          </p:spTgt>
                                        </p:tgtEl>
                                        <p:attrNameLst>
                                          <p:attrName>style.visibility</p:attrName>
                                        </p:attrNameLst>
                                      </p:cBhvr>
                                      <p:to>
                                        <p:strVal val="visible"/>
                                      </p:to>
                                    </p:set>
                                    <p:animEffect transition="in" filter="wipe(left)">
                                      <p:cBhvr>
                                        <p:cTn id="15" dur="1000"/>
                                        <p:tgtEl>
                                          <p:spTgt spid="87043">
                                            <p:txEl>
                                              <p:pRg st="2" end="2"/>
                                            </p:txEl>
                                          </p:spTgt>
                                        </p:tgtEl>
                                      </p:cBhvr>
                                    </p:animEffect>
                                  </p:childTnLst>
                                </p:cTn>
                              </p:par>
                            </p:childTnLst>
                          </p:cTn>
                        </p:par>
                        <p:par>
                          <p:cTn id="16" fill="hold" nodeType="afterGroup">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87043">
                                            <p:txEl>
                                              <p:pRg st="3" end="3"/>
                                            </p:txEl>
                                          </p:spTgt>
                                        </p:tgtEl>
                                        <p:attrNameLst>
                                          <p:attrName>style.visibility</p:attrName>
                                        </p:attrNameLst>
                                      </p:cBhvr>
                                      <p:to>
                                        <p:strVal val="visible"/>
                                      </p:to>
                                    </p:set>
                                    <p:animEffect transition="in" filter="wipe(left)">
                                      <p:cBhvr>
                                        <p:cTn id="19" dur="1000"/>
                                        <p:tgtEl>
                                          <p:spTgt spid="8704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0" restart="whenNotActive" fill="hold" evtFilter="cancelBubble" nodeType="interactiveSeq">
                <p:stCondLst>
                  <p:cond evt="onClick" delay="0">
                    <p:tgtEl>
                      <p:spTgt spid="2"/>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33718" fill="hold"/>
                                        <p:tgtEl>
                                          <p:spTgt spid="2"/>
                                        </p:tgtEl>
                                      </p:cBhvr>
                                    </p:cmd>
                                  </p:childTnLst>
                                </p:cTn>
                              </p:par>
                            </p:childTnLst>
                          </p:cTn>
                        </p:par>
                      </p:childTnLst>
                    </p:cTn>
                  </p:par>
                </p:childTnLst>
              </p:cTn>
              <p:nextCondLst>
                <p:cond evt="onClick" delay="0">
                  <p:tgtEl>
                    <p:spTgt spid="2"/>
                  </p:tgtEl>
                </p:cond>
              </p:nextCondLst>
            </p:seq>
            <p:audio>
              <p:cMediaNode vol="80000">
                <p:cTn id="25" fill="hold" display="0">
                  <p:stCondLst>
                    <p:cond delay="indefinite"/>
                  </p:stCondLst>
                  <p:endCondLst>
                    <p:cond evt="onStopAudio" delay="0">
                      <p:tgtEl>
                        <p:sldTgt/>
                      </p:tgtEl>
                    </p:cond>
                  </p:endCondLst>
                </p:cTn>
                <p:tgtEl>
                  <p:spTgt spid="2"/>
                </p:tgtEl>
              </p:cMediaNode>
            </p:audio>
          </p:childTnLst>
        </p:cTn>
      </p:par>
    </p:tnLst>
    <p:bldLst>
      <p:bldP spid="87043" grpId="0" build="p"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r>
              <a:rPr lang="en-US" dirty="0"/>
              <a:t>9</a:t>
            </a:r>
            <a:r>
              <a:rPr lang="en-US" dirty="0">
                <a:cs typeface="Times New Roman" panose="02020603050405020304" pitchFamily="18" charset="0"/>
              </a:rPr>
              <a:t>–</a:t>
            </a:r>
            <a:fld id="{54D87FF7-5902-4DB9-A6EF-635714389BB2}" type="slidenum">
              <a:rPr lang="en-US"/>
              <a:pPr/>
              <a:t>9</a:t>
            </a:fld>
            <a:endParaRPr lang="en-US" dirty="0"/>
          </a:p>
        </p:txBody>
      </p:sp>
      <p:sp>
        <p:nvSpPr>
          <p:cNvPr id="88068" name="AutoShape 4"/>
          <p:cNvSpPr>
            <a:spLocks noGrp="1" noChangeArrowheads="1"/>
          </p:cNvSpPr>
          <p:nvPr>
            <p:ph type="title"/>
          </p:nvPr>
        </p:nvSpPr>
        <p:spPr>
          <a:xfrm>
            <a:off x="274638" y="263525"/>
            <a:ext cx="8594725" cy="823913"/>
          </a:xfrm>
          <a:ln/>
        </p:spPr>
        <p:txBody>
          <a:bodyPr/>
          <a:lstStyle/>
          <a:p>
            <a:r>
              <a:rPr lang="en-US" dirty="0" smtClean="0"/>
              <a:t>Determining activities to shorten</a:t>
            </a:r>
            <a:endParaRPr lang="en-US" dirty="0"/>
          </a:p>
        </p:txBody>
      </p:sp>
      <p:sp>
        <p:nvSpPr>
          <p:cNvPr id="88069" name="Rectangle 5"/>
          <p:cNvSpPr>
            <a:spLocks noGrp="1" noChangeArrowheads="1"/>
          </p:cNvSpPr>
          <p:nvPr>
            <p:ph type="body" idx="1"/>
          </p:nvPr>
        </p:nvSpPr>
        <p:spPr>
          <a:xfrm>
            <a:off x="533400" y="1219200"/>
            <a:ext cx="8077200" cy="5135563"/>
          </a:xfrm>
        </p:spPr>
        <p:txBody>
          <a:bodyPr/>
          <a:lstStyle/>
          <a:p>
            <a:pPr>
              <a:spcBef>
                <a:spcPct val="40000"/>
              </a:spcBef>
            </a:pPr>
            <a:r>
              <a:rPr lang="en-US" dirty="0"/>
              <a:t>Determining Activities to Shorten</a:t>
            </a:r>
          </a:p>
          <a:p>
            <a:pPr lvl="1">
              <a:spcBef>
                <a:spcPct val="40000"/>
              </a:spcBef>
            </a:pPr>
            <a:r>
              <a:rPr lang="en-US" dirty="0"/>
              <a:t>Shorten the activities with the smallest increase in cost per unit of time.</a:t>
            </a:r>
          </a:p>
          <a:p>
            <a:pPr lvl="1">
              <a:spcBef>
                <a:spcPct val="40000"/>
              </a:spcBef>
            </a:pPr>
            <a:r>
              <a:rPr lang="en-US" dirty="0"/>
              <a:t>Assumptions:</a:t>
            </a:r>
          </a:p>
          <a:p>
            <a:pPr lvl="2">
              <a:spcBef>
                <a:spcPct val="40000"/>
              </a:spcBef>
            </a:pPr>
            <a:r>
              <a:rPr lang="en-US" dirty="0"/>
              <a:t>The cost relationship is linear.</a:t>
            </a:r>
          </a:p>
          <a:p>
            <a:pPr lvl="2">
              <a:spcBef>
                <a:spcPct val="40000"/>
              </a:spcBef>
            </a:pPr>
            <a:r>
              <a:rPr lang="en-US" dirty="0"/>
              <a:t>Normal time assumes low-cost, efficient </a:t>
            </a:r>
            <a:br>
              <a:rPr lang="en-US" dirty="0"/>
            </a:br>
            <a:r>
              <a:rPr lang="en-US" dirty="0"/>
              <a:t>methods to complete the activity.</a:t>
            </a:r>
          </a:p>
          <a:p>
            <a:pPr lvl="2">
              <a:spcBef>
                <a:spcPct val="40000"/>
              </a:spcBef>
            </a:pPr>
            <a:r>
              <a:rPr lang="en-US" dirty="0"/>
              <a:t>Crash time represents a limit</a:t>
            </a:r>
            <a:r>
              <a:rPr lang="en-US" dirty="0">
                <a:cs typeface="Tahoma" panose="020B0604030504040204" pitchFamily="34" charset="0"/>
              </a:rPr>
              <a:t>—the greatest time reduction possible under realistic conditions.</a:t>
            </a:r>
          </a:p>
          <a:p>
            <a:pPr lvl="2">
              <a:spcBef>
                <a:spcPct val="40000"/>
              </a:spcBef>
            </a:pPr>
            <a:r>
              <a:rPr lang="en-US" dirty="0">
                <a:cs typeface="Tahoma" panose="020B0604030504040204" pitchFamily="34" charset="0"/>
              </a:rPr>
              <a:t>Slope represents a constant cost </a:t>
            </a:r>
            <a:r>
              <a:rPr lang="en-US" i="1" dirty="0">
                <a:cs typeface="Tahoma" panose="020B0604030504040204" pitchFamily="34" charset="0"/>
              </a:rPr>
              <a:t>per unit of time</a:t>
            </a:r>
            <a:r>
              <a:rPr lang="en-US" dirty="0">
                <a:cs typeface="Tahoma" panose="020B0604030504040204" pitchFamily="34" charset="0"/>
              </a:rPr>
              <a:t>.</a:t>
            </a:r>
          </a:p>
          <a:p>
            <a:pPr lvl="2">
              <a:spcBef>
                <a:spcPct val="40000"/>
              </a:spcBef>
            </a:pPr>
            <a:r>
              <a:rPr lang="en-US" dirty="0">
                <a:cs typeface="Tahoma" panose="020B0604030504040204" pitchFamily="34" charset="0"/>
              </a:rPr>
              <a:t>All accelerations must occur within the normal </a:t>
            </a:r>
            <a:br>
              <a:rPr lang="en-US" dirty="0">
                <a:cs typeface="Tahoma" panose="020B0604030504040204" pitchFamily="34" charset="0"/>
              </a:rPr>
            </a:br>
            <a:r>
              <a:rPr lang="en-US" dirty="0">
                <a:cs typeface="Tahoma" panose="020B0604030504040204" pitchFamily="34" charset="0"/>
              </a:rPr>
              <a:t>and crash times.</a:t>
            </a: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39378570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223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Project Management 6e. - Gray and Larson">
  <a:themeElements>
    <a:clrScheme name="">
      <a:dk1>
        <a:srgbClr val="000000"/>
      </a:dk1>
      <a:lt1>
        <a:srgbClr val="FFFFEF"/>
      </a:lt1>
      <a:dk2>
        <a:srgbClr val="000000"/>
      </a:dk2>
      <a:lt2>
        <a:srgbClr val="808080"/>
      </a:lt2>
      <a:accent1>
        <a:srgbClr val="00CC99"/>
      </a:accent1>
      <a:accent2>
        <a:srgbClr val="3333CC"/>
      </a:accent2>
      <a:accent3>
        <a:srgbClr val="FFFFF6"/>
      </a:accent3>
      <a:accent4>
        <a:srgbClr val="000000"/>
      </a:accent4>
      <a:accent5>
        <a:srgbClr val="AAE2CA"/>
      </a:accent5>
      <a:accent6>
        <a:srgbClr val="2D2DB9"/>
      </a:accent6>
      <a:hlink>
        <a:srgbClr val="CCCCFF"/>
      </a:hlink>
      <a:folHlink>
        <a:srgbClr val="B2B2B2"/>
      </a:folHlink>
    </a:clrScheme>
    <a:fontScheme name="Project Management 5e. - Gray and Lars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000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FF000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roject Management 5e. - Gray and Larso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roject Management 5e. - Gray and Larso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roject Management 5e. - Gray and Larso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roject Management 5e. - Gray and Larso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roject Management 5e. - Gray and Lars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roject Management 5e. - Gray and Lars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roject Management 5e. - Gray and Lars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2493</TotalTime>
  <Words>2601</Words>
  <Application>Microsoft Office PowerPoint</Application>
  <PresentationFormat>On-screen Show (4:3)</PresentationFormat>
  <Paragraphs>218</Paragraphs>
  <Slides>18</Slides>
  <Notes>18</Notes>
  <HiddenSlides>0</HiddenSlides>
  <MMClips>18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Tahoma</vt:lpstr>
      <vt:lpstr>Times New Roman</vt:lpstr>
      <vt:lpstr>Project Management 6e. - Gray and Larson</vt:lpstr>
      <vt:lpstr>PowerPoint Presentation</vt:lpstr>
      <vt:lpstr>Where We Are Now</vt:lpstr>
      <vt:lpstr>Rationale for Reducing Project Duration</vt:lpstr>
      <vt:lpstr>Options for Accelerating Project Completion</vt:lpstr>
      <vt:lpstr>Project Direct and Indirect Costs</vt:lpstr>
      <vt:lpstr>Reducing Project Duration  to Reduce Project Cost</vt:lpstr>
      <vt:lpstr>Project Cost–Duration Graph</vt:lpstr>
      <vt:lpstr>Constructing a Project Cost–Duration Graph </vt:lpstr>
      <vt:lpstr>Determining activities to shorten</vt:lpstr>
      <vt:lpstr>Activity Graph</vt:lpstr>
      <vt:lpstr>Cost–Duration Trade-off Example</vt:lpstr>
      <vt:lpstr>Cost–Duration Trade-off Example (cont’d)</vt:lpstr>
      <vt:lpstr>Cost–Duration Trade-off Example (cont’d)</vt:lpstr>
      <vt:lpstr>Cost–Duration Trade-off Example (cont’d)</vt:lpstr>
      <vt:lpstr>Summary Costs by Duration</vt:lpstr>
      <vt:lpstr>Project Cost–Duration Graph</vt:lpstr>
      <vt:lpstr>What if Cost, Not Time Is the Issue?</vt:lpstr>
      <vt:lpstr>Key Terms</vt:lpstr>
    </vt:vector>
  </TitlesOfParts>
  <Manager>Wanda Zeman</Manager>
  <Company>The McGraw-Hill Companies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Management 6e</dc:title>
  <dc:subject>Chapter 9</dc:subject>
  <dc:creator>Charlie Cook - ccook@uwa.edu</dc:creator>
  <cp:lastModifiedBy>Chin-Sheng Chen</cp:lastModifiedBy>
  <cp:revision>79</cp:revision>
  <cp:lastPrinted>1601-01-01T00:00:00Z</cp:lastPrinted>
  <dcterms:created xsi:type="dcterms:W3CDTF">1901-01-01T06:00:00Z</dcterms:created>
  <dcterms:modified xsi:type="dcterms:W3CDTF">2015-11-21T03:39:13Z</dcterms:modified>
</cp:coreProperties>
</file>